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8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9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43"/>
  </p:notesMasterIdLst>
  <p:handoutMasterIdLst>
    <p:handoutMasterId r:id="rId44"/>
  </p:handoutMasterIdLst>
  <p:sldIdLst>
    <p:sldId id="424" r:id="rId2"/>
    <p:sldId id="426" r:id="rId3"/>
    <p:sldId id="447" r:id="rId4"/>
    <p:sldId id="427" r:id="rId5"/>
    <p:sldId id="428" r:id="rId6"/>
    <p:sldId id="303" r:id="rId7"/>
    <p:sldId id="444" r:id="rId8"/>
    <p:sldId id="305" r:id="rId9"/>
    <p:sldId id="430" r:id="rId10"/>
    <p:sldId id="311" r:id="rId11"/>
    <p:sldId id="312" r:id="rId12"/>
    <p:sldId id="313" r:id="rId13"/>
    <p:sldId id="431" r:id="rId14"/>
    <p:sldId id="457" r:id="rId15"/>
    <p:sldId id="345" r:id="rId16"/>
    <p:sldId id="332" r:id="rId17"/>
    <p:sldId id="333" r:id="rId18"/>
    <p:sldId id="355" r:id="rId19"/>
    <p:sldId id="433" r:id="rId20"/>
    <p:sldId id="335" r:id="rId21"/>
    <p:sldId id="357" r:id="rId22"/>
    <p:sldId id="435" r:id="rId23"/>
    <p:sldId id="453" r:id="rId24"/>
    <p:sldId id="449" r:id="rId25"/>
    <p:sldId id="445" r:id="rId26"/>
    <p:sldId id="436" r:id="rId27"/>
    <p:sldId id="434" r:id="rId28"/>
    <p:sldId id="359" r:id="rId29"/>
    <p:sldId id="360" r:id="rId30"/>
    <p:sldId id="458" r:id="rId31"/>
    <p:sldId id="459" r:id="rId32"/>
    <p:sldId id="336" r:id="rId33"/>
    <p:sldId id="392" r:id="rId34"/>
    <p:sldId id="337" r:id="rId35"/>
    <p:sldId id="338" r:id="rId36"/>
    <p:sldId id="347" r:id="rId37"/>
    <p:sldId id="394" r:id="rId38"/>
    <p:sldId id="398" r:id="rId39"/>
    <p:sldId id="395" r:id="rId40"/>
    <p:sldId id="396" r:id="rId41"/>
    <p:sldId id="397" r:id="rId42"/>
  </p:sldIdLst>
  <p:sldSz cx="12192000" cy="6858000"/>
  <p:notesSz cx="7315200" cy="9601200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 autoAdjust="0"/>
    <p:restoredTop sz="86686" autoAdjust="0"/>
  </p:normalViewPr>
  <p:slideViewPr>
    <p:cSldViewPr>
      <p:cViewPr varScale="1">
        <p:scale>
          <a:sx n="92" d="100"/>
          <a:sy n="92" d="100"/>
        </p:scale>
        <p:origin x="184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4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dirty="0"/>
              <a:t>Draw network</a:t>
            </a:r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</a:p>
          <a:p>
            <a:r>
              <a:rPr lang="en-US" baseline="0" dirty="0"/>
              <a:t>Then query, e.g., Mary Calls --- not something we specified, inference computed this for us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+e) = ?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>
              <a:sym typeface="Wingdings"/>
            </a:endParaRPr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86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10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749610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Calibri"/>
              </a:rPr>
              <a:t>Если переменная появляется в начале условия в любом из факторов, участвующих в объединении, она будет в начале условия в результирующем факторе. В противном случае он окажется за условием.</a:t>
            </a:r>
          </a:p>
          <a:p>
            <a:r>
              <a:rPr lang="ru-RU" dirty="0">
                <a:latin typeface="Calibri"/>
                <a:cs typeface="Calibri"/>
              </a:rPr>
              <a:t>Переменная никогда не может появляться в начале условия более чем в одном факторе.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7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24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tags" Target="../tags/tag25.xm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8.xml"/><Relationship Id="rId7" Type="http://schemas.openxmlformats.org/officeDocument/2006/relationships/image" Target="../media/image4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tags" Target="../tags/tag31.xml"/><Relationship Id="rId21" Type="http://schemas.openxmlformats.org/officeDocument/2006/relationships/image" Target="../media/image23.png"/><Relationship Id="rId7" Type="http://schemas.openxmlformats.org/officeDocument/2006/relationships/tags" Target="../tags/tag35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30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3.xml"/><Relationship Id="rId15" Type="http://schemas.openxmlformats.org/officeDocument/2006/relationships/image" Target="../media/image17.png"/><Relationship Id="rId23" Type="http://schemas.openxmlformats.org/officeDocument/2006/relationships/image" Target="../media/image25.emf"/><Relationship Id="rId10" Type="http://schemas.openxmlformats.org/officeDocument/2006/relationships/tags" Target="../tags/tag38.xml"/><Relationship Id="rId19" Type="http://schemas.openxmlformats.org/officeDocument/2006/relationships/image" Target="../media/image21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tags" Target="../tags/tag41.xml"/><Relationship Id="rId7" Type="http://schemas.openxmlformats.org/officeDocument/2006/relationships/image" Target="../media/image5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9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58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57.png"/><Relationship Id="rId5" Type="http://schemas.openxmlformats.org/officeDocument/2006/relationships/tags" Target="../tags/tag46.xm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tags" Target="../tags/tag45.xml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51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5" Type="http://schemas.openxmlformats.org/officeDocument/2006/relationships/tags" Target="../tags/tag53.xml"/><Relationship Id="rId10" Type="http://schemas.openxmlformats.org/officeDocument/2006/relationships/image" Target="../media/image65.png"/><Relationship Id="rId4" Type="http://schemas.openxmlformats.org/officeDocument/2006/relationships/tags" Target="../tags/tag52.xml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1.png"/><Relationship Id="rId3" Type="http://schemas.openxmlformats.org/officeDocument/2006/relationships/tags" Target="../tags/tag5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0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1.png"/><Relationship Id="rId5" Type="http://schemas.openxmlformats.org/officeDocument/2006/relationships/tags" Target="../tags/tag58.xml"/><Relationship Id="rId10" Type="http://schemas.openxmlformats.org/officeDocument/2006/relationships/image" Target="../media/image49.png"/><Relationship Id="rId4" Type="http://schemas.openxmlformats.org/officeDocument/2006/relationships/tags" Target="../tags/tag57.xml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62.xml"/><Relationship Id="rId7" Type="http://schemas.openxmlformats.org/officeDocument/2006/relationships/image" Target="../media/image73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66.png"/><Relationship Id="rId5" Type="http://schemas.openxmlformats.org/officeDocument/2006/relationships/image" Target="../media/image72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65.xml"/><Relationship Id="rId7" Type="http://schemas.openxmlformats.org/officeDocument/2006/relationships/image" Target="../media/image77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68.xml"/><Relationship Id="rId7" Type="http://schemas.openxmlformats.org/officeDocument/2006/relationships/image" Target="../media/image50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7.png"/><Relationship Id="rId5" Type="http://schemas.openxmlformats.org/officeDocument/2006/relationships/tags" Target="../tags/tag70.xml"/><Relationship Id="rId10" Type="http://schemas.openxmlformats.org/officeDocument/2006/relationships/image" Target="../media/image71.png"/><Relationship Id="rId4" Type="http://schemas.openxmlformats.org/officeDocument/2006/relationships/tags" Target="../tags/tag69.xml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51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70.png"/><Relationship Id="rId17" Type="http://schemas.openxmlformats.org/officeDocument/2006/relationships/image" Target="../media/image77.png"/><Relationship Id="rId2" Type="http://schemas.openxmlformats.org/officeDocument/2006/relationships/tags" Target="../tags/tag72.xml"/><Relationship Id="rId16" Type="http://schemas.openxmlformats.org/officeDocument/2006/relationships/image" Target="../media/image85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84.png"/><Relationship Id="rId5" Type="http://schemas.openxmlformats.org/officeDocument/2006/relationships/tags" Target="../tags/tag75.xml"/><Relationship Id="rId15" Type="http://schemas.openxmlformats.org/officeDocument/2006/relationships/image" Target="../media/image49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7.pn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image" Target="../media/image57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56.png"/><Relationship Id="rId5" Type="http://schemas.openxmlformats.org/officeDocument/2006/relationships/tags" Target="../tags/tag84.xml"/><Relationship Id="rId15" Type="http://schemas.openxmlformats.org/officeDocument/2006/relationships/image" Target="../media/image89.png"/><Relationship Id="rId10" Type="http://schemas.openxmlformats.org/officeDocument/2006/relationships/image" Target="../media/image55.png"/><Relationship Id="rId4" Type="http://schemas.openxmlformats.org/officeDocument/2006/relationships/tags" Target="../tags/tag83.xml"/><Relationship Id="rId9" Type="http://schemas.openxmlformats.org/officeDocument/2006/relationships/image" Target="../media/image86.png"/><Relationship Id="rId1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89.png"/><Relationship Id="rId5" Type="http://schemas.openxmlformats.org/officeDocument/2006/relationships/image" Target="../media/image90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tags" Target="../tags/tag91.xml"/><Relationship Id="rId21" Type="http://schemas.openxmlformats.org/officeDocument/2006/relationships/image" Target="../media/image23.png"/><Relationship Id="rId7" Type="http://schemas.openxmlformats.org/officeDocument/2006/relationships/tags" Target="../tags/tag95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90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3.xml"/><Relationship Id="rId15" Type="http://schemas.openxmlformats.org/officeDocument/2006/relationships/image" Target="../media/image17.png"/><Relationship Id="rId23" Type="http://schemas.openxmlformats.org/officeDocument/2006/relationships/image" Target="../media/image25.emf"/><Relationship Id="rId10" Type="http://schemas.openxmlformats.org/officeDocument/2006/relationships/tags" Target="../tags/tag98.xml"/><Relationship Id="rId19" Type="http://schemas.openxmlformats.org/officeDocument/2006/relationships/image" Target="../media/image21.png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tags" Target="../tags/tag101.xml"/><Relationship Id="rId21" Type="http://schemas.openxmlformats.org/officeDocument/2006/relationships/image" Target="../media/image23.png"/><Relationship Id="rId7" Type="http://schemas.openxmlformats.org/officeDocument/2006/relationships/tags" Target="../tags/tag105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100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15" Type="http://schemas.openxmlformats.org/officeDocument/2006/relationships/image" Target="../media/image17.png"/><Relationship Id="rId23" Type="http://schemas.openxmlformats.org/officeDocument/2006/relationships/image" Target="../media/image25.emf"/><Relationship Id="rId10" Type="http://schemas.openxmlformats.org/officeDocument/2006/relationships/tags" Target="../tags/tag108.xml"/><Relationship Id="rId19" Type="http://schemas.openxmlformats.org/officeDocument/2006/relationships/image" Target="../media/image21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emf"/><Relationship Id="rId3" Type="http://schemas.openxmlformats.org/officeDocument/2006/relationships/tags" Target="../tags/tag113.xml"/><Relationship Id="rId21" Type="http://schemas.openxmlformats.org/officeDocument/2006/relationships/image" Target="../media/image109.emf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0.png"/><Relationship Id="rId17" Type="http://schemas.openxmlformats.org/officeDocument/2006/relationships/image" Target="../media/image105.emf"/><Relationship Id="rId2" Type="http://schemas.openxmlformats.org/officeDocument/2006/relationships/tags" Target="../tags/tag112.xml"/><Relationship Id="rId16" Type="http://schemas.openxmlformats.org/officeDocument/2006/relationships/image" Target="../media/image104.emf"/><Relationship Id="rId20" Type="http://schemas.openxmlformats.org/officeDocument/2006/relationships/image" Target="../media/image108.emf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99.png"/><Relationship Id="rId5" Type="http://schemas.openxmlformats.org/officeDocument/2006/relationships/tags" Target="../tags/tag115.xml"/><Relationship Id="rId15" Type="http://schemas.openxmlformats.org/officeDocument/2006/relationships/image" Target="../media/image103.emf"/><Relationship Id="rId10" Type="http://schemas.openxmlformats.org/officeDocument/2006/relationships/image" Target="../media/image98.png"/><Relationship Id="rId19" Type="http://schemas.openxmlformats.org/officeDocument/2006/relationships/image" Target="../media/image107.emf"/><Relationship Id="rId4" Type="http://schemas.openxmlformats.org/officeDocument/2006/relationships/tags" Target="../tags/tag114.xml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image" Target="../media/image96.png"/><Relationship Id="rId26" Type="http://schemas.openxmlformats.org/officeDocument/2006/relationships/image" Target="../media/image111.png"/><Relationship Id="rId3" Type="http://schemas.openxmlformats.org/officeDocument/2006/relationships/tags" Target="../tags/tag119.xml"/><Relationship Id="rId21" Type="http://schemas.openxmlformats.org/officeDocument/2006/relationships/image" Target="../media/image99.png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0.png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0" Type="http://schemas.openxmlformats.org/officeDocument/2006/relationships/image" Target="../media/image98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63.png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image" Target="../media/image101.png"/><Relationship Id="rId28" Type="http://schemas.openxmlformats.org/officeDocument/2006/relationships/image" Target="../media/image102.png"/><Relationship Id="rId10" Type="http://schemas.openxmlformats.org/officeDocument/2006/relationships/tags" Target="../tags/tag126.xml"/><Relationship Id="rId19" Type="http://schemas.openxmlformats.org/officeDocument/2006/relationships/image" Target="../media/image97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image" Target="../media/image100.png"/><Relationship Id="rId27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image" Target="../media/image63.png"/><Relationship Id="rId26" Type="http://schemas.openxmlformats.org/officeDocument/2006/relationships/image" Target="../media/image116.png"/><Relationship Id="rId3" Type="http://schemas.openxmlformats.org/officeDocument/2006/relationships/tags" Target="../tags/tag135.xml"/><Relationship Id="rId21" Type="http://schemas.openxmlformats.org/officeDocument/2006/relationships/image" Target="../media/image112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5.png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image" Target="../media/image113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114.pn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image" Target="../media/image101.png"/><Relationship Id="rId10" Type="http://schemas.openxmlformats.org/officeDocument/2006/relationships/tags" Target="../tags/tag142.xml"/><Relationship Id="rId19" Type="http://schemas.openxmlformats.org/officeDocument/2006/relationships/image" Target="../media/image110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image" Target="../media/image97.png"/><Relationship Id="rId27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tags" Target="../tags/tag151.xml"/><Relationship Id="rId7" Type="http://schemas.openxmlformats.org/officeDocument/2006/relationships/image" Target="../media/image118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1.png"/><Relationship Id="rId4" Type="http://schemas.openxmlformats.org/officeDocument/2006/relationships/tags" Target="../tags/tag152.xml"/><Relationship Id="rId9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image" Target="../media/image125.png"/><Relationship Id="rId18" Type="http://schemas.openxmlformats.org/officeDocument/2006/relationships/image" Target="../media/image130.emf"/><Relationship Id="rId3" Type="http://schemas.openxmlformats.org/officeDocument/2006/relationships/tags" Target="../tags/tag155.xml"/><Relationship Id="rId21" Type="http://schemas.openxmlformats.org/officeDocument/2006/relationships/image" Target="../media/image133.emf"/><Relationship Id="rId7" Type="http://schemas.openxmlformats.org/officeDocument/2006/relationships/tags" Target="../tags/tag159.xml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tags" Target="../tags/tag154.xml"/><Relationship Id="rId16" Type="http://schemas.openxmlformats.org/officeDocument/2006/relationships/image" Target="../media/image128.png"/><Relationship Id="rId20" Type="http://schemas.openxmlformats.org/officeDocument/2006/relationships/image" Target="../media/image132.emf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123.png"/><Relationship Id="rId5" Type="http://schemas.openxmlformats.org/officeDocument/2006/relationships/tags" Target="../tags/tag157.xml"/><Relationship Id="rId15" Type="http://schemas.openxmlformats.org/officeDocument/2006/relationships/image" Target="../media/image127.png"/><Relationship Id="rId23" Type="http://schemas.openxmlformats.org/officeDocument/2006/relationships/image" Target="../media/image135.emf"/><Relationship Id="rId10" Type="http://schemas.openxmlformats.org/officeDocument/2006/relationships/image" Target="../media/image122.png"/><Relationship Id="rId19" Type="http://schemas.openxmlformats.org/officeDocument/2006/relationships/image" Target="../media/image131.emf"/><Relationship Id="rId4" Type="http://schemas.openxmlformats.org/officeDocument/2006/relationships/tags" Target="../tags/tag15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6.png"/><Relationship Id="rId22" Type="http://schemas.openxmlformats.org/officeDocument/2006/relationships/image" Target="../media/image13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25.png"/><Relationship Id="rId18" Type="http://schemas.openxmlformats.org/officeDocument/2006/relationships/image" Target="../media/image137.png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124.png"/><Relationship Id="rId17" Type="http://schemas.openxmlformats.org/officeDocument/2006/relationships/image" Target="../media/image136.png"/><Relationship Id="rId2" Type="http://schemas.openxmlformats.org/officeDocument/2006/relationships/tags" Target="../tags/tag162.xml"/><Relationship Id="rId16" Type="http://schemas.openxmlformats.org/officeDocument/2006/relationships/image" Target="../media/image128.png"/><Relationship Id="rId20" Type="http://schemas.openxmlformats.org/officeDocument/2006/relationships/image" Target="../media/image139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165.xml"/><Relationship Id="rId15" Type="http://schemas.openxmlformats.org/officeDocument/2006/relationships/image" Target="../media/image12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38.pn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182.xml"/><Relationship Id="rId18" Type="http://schemas.openxmlformats.org/officeDocument/2006/relationships/tags" Target="../tags/tag187.xml"/><Relationship Id="rId26" Type="http://schemas.openxmlformats.org/officeDocument/2006/relationships/tags" Target="../tags/tag195.xml"/><Relationship Id="rId39" Type="http://schemas.openxmlformats.org/officeDocument/2006/relationships/image" Target="../media/image143.png"/><Relationship Id="rId21" Type="http://schemas.openxmlformats.org/officeDocument/2006/relationships/tags" Target="../tags/tag190.xml"/><Relationship Id="rId34" Type="http://schemas.openxmlformats.org/officeDocument/2006/relationships/image" Target="../media/image125.png"/><Relationship Id="rId42" Type="http://schemas.openxmlformats.org/officeDocument/2006/relationships/image" Target="../media/image129.png"/><Relationship Id="rId47" Type="http://schemas.openxmlformats.org/officeDocument/2006/relationships/image" Target="../media/image148.png"/><Relationship Id="rId50" Type="http://schemas.openxmlformats.org/officeDocument/2006/relationships/image" Target="../media/image151.png"/><Relationship Id="rId55" Type="http://schemas.openxmlformats.org/officeDocument/2006/relationships/image" Target="../media/image156.png"/><Relationship Id="rId63" Type="http://schemas.openxmlformats.org/officeDocument/2006/relationships/image" Target="../media/image164.png"/><Relationship Id="rId7" Type="http://schemas.openxmlformats.org/officeDocument/2006/relationships/tags" Target="../tags/tag176.xml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9" Type="http://schemas.openxmlformats.org/officeDocument/2006/relationships/tags" Target="../tags/tag198.xml"/><Relationship Id="rId11" Type="http://schemas.openxmlformats.org/officeDocument/2006/relationships/tags" Target="../tags/tag180.xml"/><Relationship Id="rId24" Type="http://schemas.openxmlformats.org/officeDocument/2006/relationships/tags" Target="../tags/tag193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41.png"/><Relationship Id="rId40" Type="http://schemas.openxmlformats.org/officeDocument/2006/relationships/image" Target="../media/image123.png"/><Relationship Id="rId45" Type="http://schemas.openxmlformats.org/officeDocument/2006/relationships/image" Target="../media/image146.png"/><Relationship Id="rId53" Type="http://schemas.openxmlformats.org/officeDocument/2006/relationships/image" Target="../media/image154.png"/><Relationship Id="rId58" Type="http://schemas.openxmlformats.org/officeDocument/2006/relationships/image" Target="../media/image159.png"/><Relationship Id="rId5" Type="http://schemas.openxmlformats.org/officeDocument/2006/relationships/tags" Target="../tags/tag174.xml"/><Relationship Id="rId61" Type="http://schemas.openxmlformats.org/officeDocument/2006/relationships/image" Target="../media/image162.png"/><Relationship Id="rId19" Type="http://schemas.openxmlformats.org/officeDocument/2006/relationships/tags" Target="../tags/tag188.xml"/><Relationship Id="rId14" Type="http://schemas.openxmlformats.org/officeDocument/2006/relationships/tags" Target="../tags/tag183.xml"/><Relationship Id="rId22" Type="http://schemas.openxmlformats.org/officeDocument/2006/relationships/tags" Target="../tags/tag191.xml"/><Relationship Id="rId27" Type="http://schemas.openxmlformats.org/officeDocument/2006/relationships/tags" Target="../tags/tag196.xml"/><Relationship Id="rId30" Type="http://schemas.openxmlformats.org/officeDocument/2006/relationships/tags" Target="../tags/tag199.xml"/><Relationship Id="rId35" Type="http://schemas.openxmlformats.org/officeDocument/2006/relationships/image" Target="../media/image126.png"/><Relationship Id="rId43" Type="http://schemas.openxmlformats.org/officeDocument/2006/relationships/image" Target="../media/image144.png"/><Relationship Id="rId48" Type="http://schemas.openxmlformats.org/officeDocument/2006/relationships/image" Target="../media/image149.png"/><Relationship Id="rId56" Type="http://schemas.openxmlformats.org/officeDocument/2006/relationships/image" Target="../media/image157.png"/><Relationship Id="rId8" Type="http://schemas.openxmlformats.org/officeDocument/2006/relationships/tags" Target="../tags/tag177.xml"/><Relationship Id="rId51" Type="http://schemas.openxmlformats.org/officeDocument/2006/relationships/image" Target="../media/image152.png"/><Relationship Id="rId3" Type="http://schemas.openxmlformats.org/officeDocument/2006/relationships/tags" Target="../tags/tag172.xml"/><Relationship Id="rId12" Type="http://schemas.openxmlformats.org/officeDocument/2006/relationships/tags" Target="../tags/tag181.xml"/><Relationship Id="rId17" Type="http://schemas.openxmlformats.org/officeDocument/2006/relationships/tags" Target="../tags/tag186.xml"/><Relationship Id="rId25" Type="http://schemas.openxmlformats.org/officeDocument/2006/relationships/tags" Target="../tags/tag194.xml"/><Relationship Id="rId33" Type="http://schemas.openxmlformats.org/officeDocument/2006/relationships/image" Target="../media/image127.png"/><Relationship Id="rId38" Type="http://schemas.openxmlformats.org/officeDocument/2006/relationships/image" Target="../media/image142.png"/><Relationship Id="rId46" Type="http://schemas.openxmlformats.org/officeDocument/2006/relationships/image" Target="../media/image147.png"/><Relationship Id="rId59" Type="http://schemas.openxmlformats.org/officeDocument/2006/relationships/image" Target="../media/image160.png"/><Relationship Id="rId20" Type="http://schemas.openxmlformats.org/officeDocument/2006/relationships/tags" Target="../tags/tag189.xml"/><Relationship Id="rId41" Type="http://schemas.openxmlformats.org/officeDocument/2006/relationships/image" Target="../media/image128.png"/><Relationship Id="rId54" Type="http://schemas.openxmlformats.org/officeDocument/2006/relationships/image" Target="../media/image155.png"/><Relationship Id="rId62" Type="http://schemas.openxmlformats.org/officeDocument/2006/relationships/image" Target="../media/image163.png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5" Type="http://schemas.openxmlformats.org/officeDocument/2006/relationships/tags" Target="../tags/tag184.xml"/><Relationship Id="rId23" Type="http://schemas.openxmlformats.org/officeDocument/2006/relationships/tags" Target="../tags/tag192.xml"/><Relationship Id="rId28" Type="http://schemas.openxmlformats.org/officeDocument/2006/relationships/tags" Target="../tags/tag197.xml"/><Relationship Id="rId36" Type="http://schemas.openxmlformats.org/officeDocument/2006/relationships/image" Target="../media/image140.png"/><Relationship Id="rId49" Type="http://schemas.openxmlformats.org/officeDocument/2006/relationships/image" Target="../media/image150.png"/><Relationship Id="rId57" Type="http://schemas.openxmlformats.org/officeDocument/2006/relationships/image" Target="../media/image158.png"/><Relationship Id="rId10" Type="http://schemas.openxmlformats.org/officeDocument/2006/relationships/tags" Target="../tags/tag179.xml"/><Relationship Id="rId31" Type="http://schemas.openxmlformats.org/officeDocument/2006/relationships/tags" Target="../tags/tag200.xml"/><Relationship Id="rId44" Type="http://schemas.openxmlformats.org/officeDocument/2006/relationships/image" Target="../media/image145.png"/><Relationship Id="rId52" Type="http://schemas.openxmlformats.org/officeDocument/2006/relationships/image" Target="../media/image153.png"/><Relationship Id="rId60" Type="http://schemas.openxmlformats.org/officeDocument/2006/relationships/image" Target="../media/image161.png"/><Relationship Id="rId4" Type="http://schemas.openxmlformats.org/officeDocument/2006/relationships/tags" Target="../tags/tag173.xml"/><Relationship Id="rId9" Type="http://schemas.openxmlformats.org/officeDocument/2006/relationships/tags" Target="../tags/tag17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tags" Target="../tags/tag12.xml"/><Relationship Id="rId21" Type="http://schemas.openxmlformats.org/officeDocument/2006/relationships/image" Target="../media/image23.png"/><Relationship Id="rId7" Type="http://schemas.openxmlformats.org/officeDocument/2006/relationships/tags" Target="../tags/tag16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1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15" Type="http://schemas.openxmlformats.org/officeDocument/2006/relationships/image" Target="../media/image17.png"/><Relationship Id="rId23" Type="http://schemas.openxmlformats.org/officeDocument/2006/relationships/image" Target="../media/image25.emf"/><Relationship Id="rId10" Type="http://schemas.openxmlformats.org/officeDocument/2006/relationships/tags" Target="../tags/tag19.xml"/><Relationship Id="rId19" Type="http://schemas.openxmlformats.org/officeDocument/2006/relationships/image" Target="../media/image21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ru-RU" sz="4300" dirty="0"/>
              <a:t>Байесовские сети: вывод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dirty="0">
                <a:latin typeface="Calibri"/>
                <a:cs typeface="Calibri"/>
              </a:rPr>
              <a:t>Владимир Судаков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</a:t>
            </a:r>
            <a:r>
              <a:rPr lang="ru-RU" sz="1400" dirty="0">
                <a:latin typeface="Calibri"/>
                <a:cs typeface="Calibri"/>
              </a:rPr>
              <a:t>на основе материалов </a:t>
            </a:r>
            <a:r>
              <a:rPr lang="en-US" sz="1400" dirty="0">
                <a:latin typeface="Calibri"/>
                <a:cs typeface="Calibri"/>
              </a:rPr>
              <a:t>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Anca Dragan.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Фактор Зоопарк</a:t>
            </a:r>
            <a:r>
              <a:rPr lang="en-US" dirty="0">
                <a:ea typeface="ＭＳ Ｐゴシック" pitchFamily="34" charset="-128"/>
              </a:rPr>
              <a:t>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ru-RU" sz="2400" dirty="0">
                <a:ea typeface="ＭＳ Ｐゴシック" pitchFamily="34" charset="-128"/>
                <a:cs typeface="Calibri" pitchFamily="34" charset="0"/>
              </a:rPr>
              <a:t>Совместное распределение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: P(X,Y)</a:t>
            </a:r>
          </a:p>
          <a:p>
            <a:pPr lvl="1"/>
            <a:r>
              <a:rPr lang="ru-RU" sz="2000" dirty="0">
                <a:ea typeface="ＭＳ Ｐゴシック" pitchFamily="34" charset="-128"/>
                <a:cs typeface="Calibri" pitchFamily="34" charset="0"/>
              </a:rPr>
              <a:t>Элементы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</a:t>
            </a:r>
            <a:r>
              <a:rPr lang="ru-RU" sz="2000" dirty="0">
                <a:ea typeface="ＭＳ Ｐゴシック" pitchFamily="34" charset="-128"/>
                <a:cs typeface="Calibri" pitchFamily="34" charset="0"/>
              </a:rPr>
              <a:t>для всех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x, y</a:t>
            </a:r>
          </a:p>
          <a:p>
            <a:pPr lvl="1"/>
            <a:r>
              <a:rPr lang="ru-RU" sz="2000" dirty="0">
                <a:ea typeface="ＭＳ Ｐゴシック" pitchFamily="34" charset="-128"/>
                <a:cs typeface="Calibri" pitchFamily="34" charset="0"/>
              </a:rPr>
              <a:t>Сумма равна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1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ru-RU" sz="2400" dirty="0">
                <a:ea typeface="ＭＳ Ｐゴシック" pitchFamily="34" charset="-128"/>
                <a:cs typeface="Calibri" pitchFamily="34" charset="0"/>
              </a:rPr>
              <a:t>Выбранное совместное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ru-RU" sz="2000" dirty="0">
                <a:ea typeface="ＭＳ Ｐゴシック" pitchFamily="34" charset="-128"/>
                <a:cs typeface="Calibri" pitchFamily="34" charset="0"/>
              </a:rPr>
              <a:t>Срез совместного</a:t>
            </a: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 lvl="1"/>
            <a:r>
              <a:rPr lang="ru-RU" sz="2000" dirty="0">
                <a:ea typeface="ＭＳ Ｐゴシック" pitchFamily="34" charset="-128"/>
                <a:cs typeface="Calibri" pitchFamily="34" charset="0"/>
              </a:rPr>
              <a:t>Элементы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</a:t>
            </a:r>
            <a:r>
              <a:rPr lang="ru-RU" sz="2000" dirty="0">
                <a:ea typeface="ＭＳ Ｐゴシック" pitchFamily="34" charset="-128"/>
                <a:cs typeface="Calibri" pitchFamily="34" charset="0"/>
              </a:rPr>
              <a:t>для фиксированного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x, </a:t>
            </a:r>
            <a:r>
              <a:rPr lang="ru-RU" sz="2000" dirty="0">
                <a:ea typeface="ＭＳ Ｐゴシック" pitchFamily="34" charset="-128"/>
                <a:cs typeface="Calibri" pitchFamily="34" charset="0"/>
              </a:rPr>
              <a:t> всех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y</a:t>
            </a:r>
          </a:p>
          <a:p>
            <a:pPr lvl="1"/>
            <a:r>
              <a:rPr lang="ru-RU" sz="2000" dirty="0">
                <a:ea typeface="ＭＳ Ｐゴシック" pitchFamily="34" charset="-128"/>
                <a:cs typeface="Calibri" pitchFamily="34" charset="0"/>
              </a:rPr>
              <a:t>Сумма равна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P(x)</a:t>
            </a:r>
          </a:p>
          <a:p>
            <a:r>
              <a:rPr lang="ru-RU" sz="2400" dirty="0">
                <a:ea typeface="ＭＳ Ｐゴシック" pitchFamily="34" charset="-128"/>
                <a:cs typeface="Calibri" pitchFamily="34" charset="0"/>
              </a:rPr>
              <a:t>Количество заглавных букв = размерность таблицы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5119"/>
              </p:ext>
            </p:extLst>
          </p:nvPr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15990"/>
              </p:ext>
            </p:extLst>
          </p:nvPr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ea typeface="ＭＳ Ｐゴシック" pitchFamily="34" charset="-128"/>
                <a:cs typeface="Calibri"/>
              </a:rPr>
              <a:t>Фактор Зоопарк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3962400" cy="4615656"/>
          </a:xfrm>
        </p:spPr>
        <p:txBody>
          <a:bodyPr/>
          <a:lstStyle/>
          <a:p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Единственное условное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</a:t>
            </a:r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P(Y | x)</a:t>
            </a:r>
          </a:p>
          <a:p>
            <a:pPr lvl="1"/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Элементы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P(y | x) </a:t>
            </a: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для фиксированного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x, </a:t>
            </a: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и всех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y</a:t>
            </a:r>
          </a:p>
          <a:p>
            <a:pPr lvl="1"/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Сумма равна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marL="457176" lvl="1" indent="0">
              <a:buNone/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Семейство условных распределений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</a:t>
            </a:r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Y)</a:t>
            </a:r>
          </a:p>
          <a:p>
            <a:pPr lvl="1"/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Много условий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Элементы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P(x | y) </a:t>
            </a: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для всех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x, y</a:t>
            </a:r>
          </a:p>
          <a:p>
            <a:pPr lvl="1"/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Сумма равна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33660"/>
              </p:ext>
            </p:extLst>
          </p:nvPr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92908"/>
              </p:ext>
            </p:extLst>
          </p:nvPr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ea typeface="ＭＳ Ｐゴシック" pitchFamily="34" charset="-128"/>
                <a:cs typeface="Calibri"/>
              </a:rPr>
              <a:t>Фактор Зоопарк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Указанное семейство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</a:t>
            </a:r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 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P( y | X )</a:t>
            </a:r>
          </a:p>
          <a:p>
            <a:pPr lvl="1"/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Элементы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P(y | x) </a:t>
            </a: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для фиксированного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но для всех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x</a:t>
            </a:r>
          </a:p>
          <a:p>
            <a:pPr lvl="1"/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Сумма равна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… </a:t>
            </a: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?????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20195"/>
              </p:ext>
            </p:extLst>
          </p:nvPr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Резюме: Фактор Зоопарк 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400" dirty="0">
                <a:ea typeface="ＭＳ Ｐゴシック" pitchFamily="34" charset="-128"/>
              </a:rPr>
              <a:t>В общем виде</a:t>
            </a:r>
            <a:r>
              <a:rPr lang="en-US" sz="2400" dirty="0">
                <a:ea typeface="ＭＳ Ｐゴシック" pitchFamily="34" charset="-128"/>
              </a:rPr>
              <a:t>, </a:t>
            </a:r>
            <a:r>
              <a:rPr lang="ru-RU" sz="2400" dirty="0">
                <a:ea typeface="ＭＳ Ｐゴシック" pitchFamily="34" charset="-128"/>
              </a:rPr>
              <a:t>когда записываем</a:t>
            </a:r>
            <a:r>
              <a:rPr lang="en-US" sz="2400" dirty="0">
                <a:ea typeface="ＭＳ Ｐゴシック" pitchFamily="34" charset="-128"/>
              </a:rPr>
              <a:t> P(Y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Y</a:t>
            </a:r>
            <a:r>
              <a:rPr lang="en-US" sz="2400" baseline="-25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|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X</a:t>
            </a:r>
            <a:r>
              <a:rPr lang="en-US" sz="2400" baseline="-25000" dirty="0">
                <a:ea typeface="ＭＳ Ｐゴシック" pitchFamily="34" charset="-128"/>
              </a:rPr>
              <a:t>M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ru-RU" sz="2000" dirty="0">
                <a:ea typeface="ＭＳ Ｐゴシック" pitchFamily="34" charset="-128"/>
              </a:rPr>
              <a:t>Это</a:t>
            </a:r>
            <a:r>
              <a:rPr lang="en-US" sz="2000" dirty="0">
                <a:ea typeface="ＭＳ Ｐゴシック" pitchFamily="34" charset="-128"/>
              </a:rPr>
              <a:t>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factor,</a:t>
            </a:r>
            <a:r>
              <a:rPr lang="ja-JP" altLang="en-US" sz="2000">
                <a:ea typeface="ＭＳ Ｐゴシック" pitchFamily="34" charset="-128"/>
              </a:rPr>
              <a:t>”</a:t>
            </a:r>
            <a:r>
              <a:rPr lang="en-US" altLang="ja-JP" sz="2000" dirty="0">
                <a:ea typeface="ＭＳ Ｐゴシック" pitchFamily="34" charset="-128"/>
              </a:rPr>
              <a:t> </a:t>
            </a:r>
            <a:r>
              <a:rPr lang="ru-RU" altLang="ja-JP" sz="2000" dirty="0">
                <a:ea typeface="ＭＳ Ｐゴシック" pitchFamily="34" charset="-128"/>
              </a:rPr>
              <a:t>многомерный массив</a:t>
            </a:r>
            <a:endParaRPr lang="en-US" altLang="ja-JP" sz="2000" dirty="0">
              <a:ea typeface="ＭＳ Ｐゴシック" pitchFamily="34" charset="-128"/>
            </a:endParaRPr>
          </a:p>
          <a:p>
            <a:pPr lvl="5"/>
            <a:endParaRPr lang="en-US" altLang="ja-JP" sz="1200" dirty="0">
              <a:ea typeface="ＭＳ Ｐゴシック" pitchFamily="34" charset="-128"/>
            </a:endParaRPr>
          </a:p>
          <a:p>
            <a:pPr lvl="1"/>
            <a:r>
              <a:rPr lang="ru-RU" sz="2000" dirty="0">
                <a:ea typeface="ＭＳ Ｐゴシック" pitchFamily="34" charset="-128"/>
              </a:rPr>
              <a:t>Его значения </a:t>
            </a:r>
            <a:r>
              <a:rPr lang="en-US" sz="2000" dirty="0">
                <a:ea typeface="ＭＳ Ｐゴシック" pitchFamily="34" charset="-128"/>
              </a:rPr>
              <a:t>P(y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y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|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M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ru-RU" sz="2000" dirty="0">
                <a:ea typeface="ＭＳ Ｐゴシック" pitchFamily="34" charset="-128"/>
              </a:rPr>
              <a:t>Любые присваивания</a:t>
            </a:r>
            <a:r>
              <a:rPr lang="en-US" sz="2000" dirty="0">
                <a:ea typeface="ＭＳ Ｐゴシック" pitchFamily="34" charset="-128"/>
              </a:rPr>
              <a:t> (=</a:t>
            </a:r>
            <a:r>
              <a:rPr lang="ru-RU" sz="2000" dirty="0">
                <a:ea typeface="ＭＳ Ｐゴシック" pitchFamily="34" charset="-128"/>
              </a:rPr>
              <a:t>нижний регистр</a:t>
            </a:r>
            <a:r>
              <a:rPr lang="en-US" sz="2000" dirty="0">
                <a:ea typeface="ＭＳ Ｐゴシック" pitchFamily="34" charset="-128"/>
              </a:rPr>
              <a:t>) X </a:t>
            </a:r>
            <a:r>
              <a:rPr lang="ru-RU" sz="2000" dirty="0"/>
              <a:t>или</a:t>
            </a:r>
            <a:r>
              <a:rPr lang="en-US" sz="2000" dirty="0">
                <a:ea typeface="ＭＳ Ｐゴシック" pitchFamily="34" charset="-128"/>
              </a:rPr>
              <a:t> Y </a:t>
            </a:r>
            <a:r>
              <a:rPr lang="ru-RU" sz="2000" dirty="0">
                <a:ea typeface="ＭＳ Ｐゴシック" pitchFamily="34" charset="-128"/>
              </a:rPr>
              <a:t>- это выбранное изменение из массива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ru-RU" dirty="0">
                <a:latin typeface="Calibri"/>
                <a:cs typeface="Calibri"/>
              </a:rPr>
              <a:t>Вывод с помощью перечисления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Общий случай</a:t>
            </a:r>
            <a:r>
              <a:rPr lang="en-US" sz="20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Свидетельство</a:t>
            </a:r>
            <a:r>
              <a:rPr lang="en-US" sz="1800" dirty="0">
                <a:latin typeface="Calibri"/>
                <a:cs typeface="Calibri"/>
              </a:rPr>
              <a:t>: 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Запрос</a:t>
            </a:r>
            <a:r>
              <a:rPr lang="en-US" sz="1800" baseline="30000" dirty="0">
                <a:latin typeface="Calibri"/>
                <a:cs typeface="Calibri"/>
              </a:rPr>
              <a:t>*</a:t>
            </a:r>
            <a:r>
              <a:rPr lang="en-US" sz="18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Скрытые </a:t>
            </a:r>
            <a:r>
              <a:rPr lang="ru-RU" sz="1800" dirty="0" err="1">
                <a:latin typeface="Calibri"/>
                <a:cs typeface="Calibri"/>
              </a:rPr>
              <a:t>перем</a:t>
            </a:r>
            <a:r>
              <a:rPr lang="ru-RU" sz="1800" dirty="0">
                <a:latin typeface="Calibri"/>
                <a:cs typeface="Calibri"/>
              </a:rPr>
              <a:t>.</a:t>
            </a:r>
            <a:r>
              <a:rPr lang="en-US" sz="18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i="1" dirty="0">
                <a:latin typeface="Calibri"/>
                <a:cs typeface="Calibri"/>
              </a:rPr>
              <a:t>Все переменные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</a:t>
            </a:r>
            <a:r>
              <a:rPr lang="ru-RU" sz="1400" i="1" dirty="0">
                <a:latin typeface="Calibri"/>
                <a:cs typeface="Calibri"/>
              </a:rPr>
              <a:t>Работает и с несколькими переменными</a:t>
            </a:r>
            <a:endParaRPr lang="en-US" sz="1400" i="1" dirty="0">
              <a:latin typeface="Calibri"/>
              <a:cs typeface="Calibri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Мы хотим</a:t>
            </a:r>
            <a:r>
              <a:rPr lang="en-US" sz="2000" dirty="0">
                <a:latin typeface="Calibri"/>
                <a:cs typeface="Calibri"/>
              </a:rPr>
              <a:t>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34362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1600" dirty="0">
                <a:latin typeface="Calibri"/>
                <a:cs typeface="Calibri"/>
              </a:rPr>
              <a:t>Шаг 1: Выберите записи, соответствующие наблюдениям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1600" dirty="0">
                <a:latin typeface="Calibri"/>
                <a:cs typeface="Calibri"/>
              </a:rPr>
              <a:t>Шаг2: Суммируйте </a:t>
            </a:r>
            <a:r>
              <a:rPr lang="en-US" sz="1600" dirty="0">
                <a:latin typeface="Calibri"/>
                <a:cs typeface="Calibri"/>
              </a:rPr>
              <a:t>H, </a:t>
            </a:r>
            <a:r>
              <a:rPr lang="ru-RU" sz="1600" dirty="0">
                <a:latin typeface="Calibri"/>
                <a:cs typeface="Calibri"/>
              </a:rPr>
              <a:t>чтобы получить соединение запроса и свидетельства.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3269032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Шаг</a:t>
            </a:r>
            <a:r>
              <a:rPr lang="en-US" sz="2000" dirty="0">
                <a:latin typeface="Calibri"/>
                <a:cs typeface="Calibri"/>
              </a:rPr>
              <a:t> 3: </a:t>
            </a:r>
            <a:r>
              <a:rPr lang="ru-RU" sz="2000" dirty="0">
                <a:latin typeface="Calibri"/>
                <a:cs typeface="Calibri"/>
              </a:rPr>
              <a:t>Нормализуйте</a:t>
            </a: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685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Пример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ru-RU" dirty="0">
                <a:ea typeface="ＭＳ Ｐゴシック" pitchFamily="34" charset="-128"/>
              </a:rPr>
              <a:t>Пробки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ru-RU" dirty="0">
                <a:ea typeface="ＭＳ Ｐゴシック" pitchFamily="34" charset="-128"/>
              </a:rPr>
              <a:t>Случайные переменные</a:t>
            </a:r>
            <a:endParaRPr lang="en-US" dirty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R: </a:t>
            </a:r>
            <a:r>
              <a:rPr lang="ru-RU" dirty="0">
                <a:ea typeface="ＭＳ Ｐゴシック" pitchFamily="34" charset="-128"/>
              </a:rPr>
              <a:t>Дождь</a:t>
            </a:r>
            <a:endParaRPr lang="en-US" dirty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T: </a:t>
            </a:r>
            <a:r>
              <a:rPr lang="ru-RU" dirty="0">
                <a:ea typeface="ＭＳ Ｐゴシック" pitchFamily="34" charset="-128"/>
              </a:rPr>
              <a:t>Пробки</a:t>
            </a:r>
            <a:endParaRPr lang="en-US" dirty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L: </a:t>
            </a:r>
            <a:r>
              <a:rPr lang="ru-RU" dirty="0">
                <a:ea typeface="ＭＳ Ｐゴシック" pitchFamily="34" charset="-128"/>
              </a:rPr>
              <a:t>Опоздание на пару</a:t>
            </a:r>
            <a:r>
              <a:rPr lang="en-US" dirty="0">
                <a:ea typeface="ＭＳ Ｐゴシック" pitchFamily="34" charset="-128"/>
              </a:rPr>
              <a:t>!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44271"/>
              </p:ext>
            </p:extLst>
          </p:nvPr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70532"/>
              </p:ext>
            </p:extLst>
          </p:nvPr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11574"/>
              </p:ext>
            </p:extLst>
          </p:nvPr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latin typeface="Calibri"/>
                <a:cs typeface="Calibri"/>
              </a:rPr>
              <a:t>Вывод с помощью перечисления</a:t>
            </a:r>
            <a:r>
              <a:rPr lang="en-US" sz="4000" dirty="0">
                <a:ea typeface="ＭＳ Ｐゴシック" pitchFamily="34" charset="-128"/>
              </a:rPr>
              <a:t>: </a:t>
            </a:r>
            <a:r>
              <a:rPr lang="ru-RU" sz="4000" dirty="0">
                <a:ea typeface="ＭＳ Ｐゴシック" pitchFamily="34" charset="-128"/>
              </a:rPr>
              <a:t>Процедурная схема</a:t>
            </a:r>
            <a:endParaRPr lang="en-US" sz="4000" dirty="0">
              <a:ea typeface="ＭＳ Ｐゴシック" pitchFamily="34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ru-RU" sz="2000" dirty="0">
                <a:ea typeface="ＭＳ Ｐゴシック" pitchFamily="34" charset="-128"/>
              </a:rPr>
              <a:t>Отслеживать объекты называемые</a:t>
            </a:r>
            <a:r>
              <a:rPr lang="en-US" sz="2000" dirty="0">
                <a:ea typeface="ＭＳ Ｐゴシック" pitchFamily="34" charset="-128"/>
              </a:rPr>
              <a:t> </a:t>
            </a:r>
            <a:r>
              <a:rPr lang="ru-RU" sz="2000" dirty="0">
                <a:solidFill>
                  <a:srgbClr val="CC0000"/>
                </a:solidFill>
                <a:ea typeface="ＭＳ Ｐゴシック" pitchFamily="34" charset="-128"/>
              </a:rPr>
              <a:t>факторами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ru-RU" sz="2000" dirty="0">
                <a:ea typeface="ＭＳ Ｐゴシック" pitchFamily="34" charset="-128"/>
              </a:rPr>
              <a:t>Начальные факторы – это локальные</a:t>
            </a:r>
            <a:r>
              <a:rPr lang="en-US" sz="2000" dirty="0">
                <a:ea typeface="ＭＳ Ｐゴシック" pitchFamily="34" charset="-128"/>
              </a:rPr>
              <a:t> </a:t>
            </a:r>
            <a:r>
              <a:rPr lang="ru-RU" sz="2000" dirty="0">
                <a:ea typeface="ＭＳ Ｐゴシック" pitchFamily="34" charset="-128"/>
              </a:rPr>
              <a:t>таблицы </a:t>
            </a:r>
            <a:r>
              <a:rPr lang="en-US" sz="2000" dirty="0">
                <a:ea typeface="ＭＳ Ｐゴシック" pitchFamily="34" charset="-128"/>
              </a:rPr>
              <a:t>CPT (</a:t>
            </a:r>
            <a:r>
              <a:rPr lang="ru-RU" sz="2000" dirty="0">
                <a:ea typeface="ＭＳ Ｐゴシック" pitchFamily="34" charset="-128"/>
              </a:rPr>
              <a:t>одна на узел)</a:t>
            </a:r>
            <a:endParaRPr lang="en-US" sz="2000" dirty="0">
              <a:ea typeface="ＭＳ Ｐゴシック" pitchFamily="34" charset="-128"/>
            </a:endParaRPr>
          </a:p>
          <a:p>
            <a:endParaRPr lang="en-US" sz="2000" dirty="0">
              <a:ea typeface="ＭＳ Ｐゴシック" pitchFamily="34" charset="-128"/>
            </a:endParaRPr>
          </a:p>
          <a:p>
            <a:endParaRPr lang="en-US" sz="2000" dirty="0">
              <a:ea typeface="ＭＳ Ｐゴシック" pitchFamily="34" charset="-128"/>
            </a:endParaRPr>
          </a:p>
          <a:p>
            <a:endParaRPr lang="en-US" sz="2000" dirty="0">
              <a:ea typeface="ＭＳ Ｐゴシック" pitchFamily="34" charset="-128"/>
            </a:endParaRPr>
          </a:p>
          <a:p>
            <a:endParaRPr lang="ru-RU" sz="2000" dirty="0">
              <a:ea typeface="ＭＳ Ｐゴシック" pitchFamily="34" charset="-128"/>
            </a:endParaRPr>
          </a:p>
          <a:p>
            <a:endParaRPr lang="ru-RU" sz="2000" dirty="0">
              <a:ea typeface="ＭＳ Ｐゴシック" pitchFamily="34" charset="-128"/>
            </a:endParaRPr>
          </a:p>
          <a:p>
            <a:r>
              <a:rPr lang="ru-RU" sz="2000" dirty="0">
                <a:ea typeface="ＭＳ Ｐゴシック" pitchFamily="34" charset="-128"/>
              </a:rPr>
              <a:t>Любое известное значение выбирается</a:t>
            </a:r>
            <a:endParaRPr lang="en-US" sz="2000" dirty="0">
              <a:ea typeface="ＭＳ Ｐゴシック" pitchFamily="34" charset="-128"/>
            </a:endParaRPr>
          </a:p>
          <a:p>
            <a:pPr lvl="1"/>
            <a:r>
              <a:rPr lang="ru-RU" sz="1800" dirty="0">
                <a:ea typeface="ＭＳ Ｐゴシック" pitchFamily="34" charset="-128"/>
              </a:rPr>
              <a:t>Например, если мы знаем</a:t>
            </a:r>
            <a:r>
              <a:rPr lang="en-US" sz="1800" dirty="0">
                <a:ea typeface="ＭＳ Ｐゴシック" pitchFamily="34" charset="-128"/>
              </a:rPr>
              <a:t>                  ,</a:t>
            </a:r>
            <a:r>
              <a:rPr lang="ru-RU" sz="1800" dirty="0">
                <a:ea typeface="ＭＳ Ｐゴシック" pitchFamily="34" charset="-128"/>
              </a:rPr>
              <a:t>     ,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ru-RU" sz="1800" dirty="0">
                <a:ea typeface="ＭＳ Ｐゴシック" pitchFamily="34" charset="-128"/>
              </a:rPr>
              <a:t>то начальные факторы</a:t>
            </a:r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ru-RU" sz="18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r>
              <a:rPr lang="ru-RU" sz="2000" dirty="0">
                <a:ea typeface="ＭＳ Ｐゴシック" pitchFamily="34" charset="-128"/>
              </a:rPr>
              <a:t>Процедура</a:t>
            </a:r>
            <a:r>
              <a:rPr lang="en-US" sz="2000" dirty="0">
                <a:ea typeface="ＭＳ Ｐゴシック" pitchFamily="34" charset="-128"/>
              </a:rPr>
              <a:t>: </a:t>
            </a:r>
            <a:r>
              <a:rPr lang="ru-RU" sz="2000" dirty="0">
                <a:ea typeface="ＭＳ Ｐゴシック" pitchFamily="34" charset="-128"/>
              </a:rPr>
              <a:t>Объединить все факторы</a:t>
            </a:r>
            <a:r>
              <a:rPr lang="en-US" sz="2000" dirty="0">
                <a:ea typeface="ＭＳ Ｐゴシック" pitchFamily="34" charset="-128"/>
              </a:rPr>
              <a:t>, </a:t>
            </a:r>
            <a:r>
              <a:rPr lang="ru-RU" sz="2000" dirty="0">
                <a:ea typeface="ＭＳ Ｐゴシック" pitchFamily="34" charset="-128"/>
              </a:rPr>
              <a:t>затем сложить скрытые переменные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49" y="4354368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49" y="1793469"/>
            <a:ext cx="3913495" cy="3880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Операция</a:t>
            </a:r>
            <a:r>
              <a:rPr lang="en-US" dirty="0">
                <a:ea typeface="ＭＳ Ｐゴシック" pitchFamily="34" charset="-128"/>
              </a:rPr>
              <a:t> 1: </a:t>
            </a:r>
            <a:r>
              <a:rPr lang="ru-RU" dirty="0">
                <a:ea typeface="ＭＳ Ｐゴシック" pitchFamily="34" charset="-128"/>
              </a:rPr>
              <a:t>Объединение факторов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ru-RU" sz="2000" dirty="0">
                <a:ea typeface="ＭＳ Ｐゴシック" pitchFamily="34" charset="-128"/>
              </a:rPr>
              <a:t>Первая базовая операция</a:t>
            </a:r>
            <a:r>
              <a:rPr lang="en-US" sz="2000" dirty="0">
                <a:ea typeface="ＭＳ Ｐゴシック" pitchFamily="34" charset="-128"/>
              </a:rPr>
              <a:t>: </a:t>
            </a:r>
            <a:r>
              <a:rPr lang="ru-RU" sz="2000" dirty="0">
                <a:solidFill>
                  <a:srgbClr val="CC0000"/>
                </a:solidFill>
                <a:ea typeface="ＭＳ Ｐゴシック" pitchFamily="34" charset="-128"/>
              </a:rPr>
              <a:t>объединение 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ru-RU" sz="2000" dirty="0">
                <a:ea typeface="ＭＳ Ｐゴシック" pitchFamily="34" charset="-128"/>
              </a:rPr>
              <a:t>Комбинирование факторов</a:t>
            </a:r>
            <a:r>
              <a:rPr lang="en-US" sz="2000" dirty="0">
                <a:ea typeface="ＭＳ Ｐゴシック" pitchFamily="34" charset="-128"/>
              </a:rPr>
              <a:t>:</a:t>
            </a:r>
          </a:p>
          <a:p>
            <a:pPr lvl="1"/>
            <a:r>
              <a:rPr lang="ru-RU" sz="1800" dirty="0">
                <a:solidFill>
                  <a:srgbClr val="CC0000"/>
                </a:solidFill>
                <a:ea typeface="ＭＳ Ｐゴシック" pitchFamily="34" charset="-128"/>
              </a:rPr>
              <a:t>Как объединение в базе данных</a:t>
            </a:r>
            <a:endParaRPr lang="en-US" sz="18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/>
            <a:r>
              <a:rPr lang="ru-RU" sz="1800" dirty="0">
                <a:ea typeface="ＭＳ Ｐゴシック" pitchFamily="34" charset="-128"/>
              </a:rPr>
              <a:t>Получить все факторы по переменной соединения</a:t>
            </a:r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ru-RU" sz="1800" dirty="0">
                <a:ea typeface="ＭＳ Ｐゴシック" pitchFamily="34" charset="-128"/>
              </a:rPr>
              <a:t>Создайте новый фактор по объединению задействованных переменных</a:t>
            </a:r>
          </a:p>
          <a:p>
            <a:pPr lvl="1"/>
            <a:endParaRPr lang="en-US" sz="11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ru-RU" sz="2000" dirty="0">
                <a:ea typeface="ＭＳ Ｐゴシック" pitchFamily="34" charset="-128"/>
              </a:rPr>
              <a:t>Пример</a:t>
            </a:r>
            <a:r>
              <a:rPr lang="en-US" sz="2000" dirty="0">
                <a:ea typeface="ＭＳ Ｐゴシック" pitchFamily="34" charset="-128"/>
              </a:rPr>
              <a:t>: </a:t>
            </a:r>
            <a:r>
              <a:rPr lang="ru-RU" sz="2000" dirty="0">
                <a:ea typeface="ＭＳ Ｐゴシック" pitchFamily="34" charset="-128"/>
              </a:rPr>
              <a:t>Объединение по</a:t>
            </a:r>
            <a:r>
              <a:rPr lang="en-US" sz="2000" dirty="0">
                <a:ea typeface="ＭＳ Ｐゴシック" pitchFamily="34" charset="-128"/>
              </a:rPr>
              <a:t> R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marL="457176" lvl="1" indent="0">
              <a:buNone/>
            </a:pPr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ru-RU" sz="1800" dirty="0">
                <a:ea typeface="ＭＳ Ｐゴシック" pitchFamily="34" charset="-128"/>
              </a:rPr>
              <a:t>Вычисление для каждой сущности</a:t>
            </a:r>
            <a:r>
              <a:rPr lang="en-US" sz="1800" dirty="0">
                <a:ea typeface="ＭＳ Ｐゴシック" pitchFamily="34" charset="-128"/>
              </a:rPr>
              <a:t>: </a:t>
            </a:r>
            <a:r>
              <a:rPr lang="ru-RU" sz="1800" dirty="0">
                <a:ea typeface="ＭＳ Ｐゴシック" pitchFamily="34" charset="-128"/>
              </a:rPr>
              <a:t>попарные произведения</a:t>
            </a:r>
            <a:endParaRPr lang="en-US" sz="1800" dirty="0">
              <a:ea typeface="ＭＳ Ｐゴシック" pitchFamily="34" charset="-128"/>
            </a:endParaRP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18" y="6289033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63430"/>
              </p:ext>
            </p:extLst>
          </p:nvPr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06158"/>
              </p:ext>
            </p:extLst>
          </p:nvPr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9348"/>
              </p:ext>
            </p:extLst>
          </p:nvPr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Пример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ru-RU" dirty="0">
                <a:ea typeface="ＭＳ Ｐゴシック" pitchFamily="34" charset="-128"/>
              </a:rPr>
              <a:t>Множественное объединение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ru-RU" sz="3600" dirty="0">
                <a:ea typeface="ＭＳ Ｐゴシック" pitchFamily="34" charset="-128"/>
              </a:rPr>
              <a:t>Пример</a:t>
            </a:r>
            <a:r>
              <a:rPr lang="en-US" sz="3600" dirty="0">
                <a:ea typeface="ＭＳ Ｐゴシック" pitchFamily="34" charset="-128"/>
              </a:rPr>
              <a:t>: </a:t>
            </a:r>
            <a:r>
              <a:rPr lang="ru-RU" sz="3600" dirty="0">
                <a:ea typeface="ＭＳ Ｐゴシック" pitchFamily="34" charset="-128"/>
              </a:rPr>
              <a:t>Множественное объединение</a:t>
            </a:r>
            <a:endParaRPr lang="en-US" sz="3600" dirty="0">
              <a:ea typeface="ＭＳ Ｐゴシック" pitchFamily="34" charset="-128"/>
            </a:endParaRP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3064"/>
              </p:ext>
            </p:extLst>
          </p:nvPr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10511"/>
              </p:ext>
            </p:extLst>
          </p:nvPr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11561"/>
              </p:ext>
            </p:extLst>
          </p:nvPr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98770"/>
              </p:ext>
            </p:extLst>
          </p:nvPr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65907"/>
              </p:ext>
            </p:extLst>
          </p:nvPr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17894"/>
              </p:ext>
            </p:extLst>
          </p:nvPr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>
                <a:latin typeface="Calibri"/>
                <a:ea typeface="ＭＳ Ｐゴシック" pitchFamily="34" charset="-128"/>
                <a:cs typeface="Calibri"/>
              </a:rPr>
              <a:t>Представление сетей Байеса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3058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Ориентированный ациклический граф, по одному узлу на случайную величину</a:t>
            </a: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Таблица условной вероятности (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CPT) </a:t>
            </a:r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для каждого узла</a:t>
            </a: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Набор распределений по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X, </a:t>
            </a: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по одному для каждой комбинации родительских значений</a:t>
            </a:r>
            <a:endParaRPr lang="en-US" altLang="ja-JP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Сети Байеса неявно кодируют совместные распределения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Как произведение локальных условных распределений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Чтобы увидеть, какую вероятность сеть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дает для полного распределения, перемножьте все соответствующие условные вероятности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872" y="1524000"/>
            <a:ext cx="345052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Операция</a:t>
            </a:r>
            <a:r>
              <a:rPr lang="en-US" dirty="0">
                <a:ea typeface="ＭＳ Ｐゴシック" pitchFamily="34" charset="-128"/>
              </a:rPr>
              <a:t> 2: </a:t>
            </a:r>
            <a:r>
              <a:rPr lang="ru-RU" dirty="0">
                <a:ea typeface="ＭＳ Ｐゴシック" pitchFamily="34" charset="-128"/>
              </a:rPr>
              <a:t>Исключение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ru-RU" sz="2400" dirty="0">
                <a:ea typeface="ＭＳ Ｐゴシック" pitchFamily="34" charset="-128"/>
              </a:rPr>
              <a:t>Вторая базовая операция</a:t>
            </a:r>
            <a:r>
              <a:rPr lang="en-US" sz="2400" dirty="0">
                <a:ea typeface="ＭＳ Ｐゴシック" pitchFamily="34" charset="-128"/>
              </a:rPr>
              <a:t>: </a:t>
            </a:r>
            <a:r>
              <a:rPr lang="ru-RU" sz="2400" dirty="0" err="1">
                <a:solidFill>
                  <a:srgbClr val="CC0000"/>
                </a:solidFill>
                <a:ea typeface="ＭＳ Ｐゴシック" pitchFamily="34" charset="-128"/>
              </a:rPr>
              <a:t>маргинализация</a:t>
            </a:r>
            <a:endParaRPr lang="en-US" sz="5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ru-RU" sz="2400" dirty="0">
                <a:ea typeface="ＭＳ Ｐゴシック" pitchFamily="34" charset="-128"/>
              </a:rPr>
              <a:t>Взять фактор и сложить по переменной</a:t>
            </a:r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ru-RU" sz="2000" dirty="0">
                <a:ea typeface="ＭＳ Ｐゴシック" pitchFamily="34" charset="-128"/>
              </a:rPr>
              <a:t>Ужать фактор до меньшего</a:t>
            </a:r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ru-RU" sz="2000" dirty="0">
                <a:ea typeface="ＭＳ Ｐゴシック" pitchFamily="34" charset="-128"/>
              </a:rPr>
              <a:t>Операция проекции</a:t>
            </a:r>
            <a:endParaRPr lang="en-US" sz="1400" dirty="0">
              <a:ea typeface="ＭＳ Ｐゴシック" pitchFamily="34" charset="-128"/>
            </a:endParaRPr>
          </a:p>
          <a:p>
            <a:r>
              <a:rPr lang="ru-RU" sz="2400" dirty="0">
                <a:ea typeface="ＭＳ Ｐゴシック" pitchFamily="34" charset="-128"/>
              </a:rPr>
              <a:t>Пример</a:t>
            </a:r>
            <a:r>
              <a:rPr lang="en-US" sz="2400" dirty="0">
                <a:ea typeface="ＭＳ Ｐゴシック" pitchFamily="34" charset="-128"/>
              </a:rPr>
              <a:t>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87147"/>
              </p:ext>
            </p:extLst>
          </p:nvPr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449"/>
              </p:ext>
            </p:extLst>
          </p:nvPr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Множественное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ru-RU" dirty="0">
                <a:ea typeface="ＭＳ Ｐゴシック" pitchFamily="34" charset="-128"/>
              </a:rPr>
              <a:t>исключение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94727"/>
              </p:ext>
            </p:extLst>
          </p:nvPr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57653"/>
              </p:ext>
            </p:extLst>
          </p:nvPr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86736"/>
              </p:ext>
            </p:extLst>
          </p:nvPr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До сих пор: множественное соединение, множественное исключение (= вывод по перечислению)</a:t>
            </a:r>
            <a:endParaRPr lang="en-US" sz="3200" dirty="0"/>
          </a:p>
        </p:txBody>
      </p:sp>
      <p:pic>
        <p:nvPicPr>
          <p:cNvPr id="4" name="Picture 25" descr="txp_fig">
            <a:extLst>
              <a:ext uri="{FF2B5EF4-FFF2-40B4-BE49-F238E27FC236}">
                <a16:creationId xmlns:a16="http://schemas.microsoft.com/office/drawing/2014/main" id="{76C0E327-6860-654B-8D5E-26DE11D3E5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7" descr="txp_fig">
            <a:extLst>
              <a:ext uri="{FF2B5EF4-FFF2-40B4-BE49-F238E27FC236}">
                <a16:creationId xmlns:a16="http://schemas.microsoft.com/office/drawing/2014/main" id="{ED94BF7F-20BD-4D44-8AFF-D23F232837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txp_fig">
            <a:extLst>
              <a:ext uri="{FF2B5EF4-FFF2-40B4-BE49-F238E27FC236}">
                <a16:creationId xmlns:a16="http://schemas.microsoft.com/office/drawing/2014/main" id="{56083228-C233-9546-A241-40C53C5091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2DDDF0AE-89A9-104E-910D-2E19B4C615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903538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9BE1AF72-E578-0740-81D1-F6911877C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903538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691ECA81-FE96-9848-AD8E-31F3582D1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616" y="2917915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C632164D-DE5A-6843-8B25-A1448F0911F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91" y="2924265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До сих пор: множественное соединение, множественное исключение (= вывод по перечислению)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3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latin typeface="Calibri"/>
                <a:ea typeface="ＭＳ Ｐゴシック" pitchFamily="34" charset="-128"/>
                <a:cs typeface="Calibri"/>
              </a:rPr>
              <a:t>Вывод по перечислению</a:t>
            </a:r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 vs. </a:t>
            </a:r>
            <a:r>
              <a:rPr lang="ru-RU" sz="4000" dirty="0">
                <a:latin typeface="Calibri"/>
                <a:ea typeface="ＭＳ Ｐゴシック" pitchFamily="34" charset="-128"/>
                <a:cs typeface="Calibri"/>
              </a:rPr>
              <a:t>Исключение переменных</a:t>
            </a: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Почему вывод по перечислению такой медленный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?</a:t>
            </a:r>
          </a:p>
          <a:p>
            <a:pPr lvl="1"/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Объединяются все совместные распределения, прежде чем суммировать скрытые переменные.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2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248402" y="1219200"/>
            <a:ext cx="5943598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Идея: чередовать соединение и </a:t>
            </a:r>
            <a:r>
              <a:rPr lang="ru-RU" sz="2400" dirty="0" err="1">
                <a:latin typeface="Calibri"/>
                <a:ea typeface="ＭＳ Ｐゴシック" pitchFamily="34" charset="-128"/>
                <a:cs typeface="Calibri"/>
              </a:rPr>
              <a:t>маргинализацию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!</a:t>
            </a:r>
          </a:p>
          <a:p>
            <a:pPr lvl="1"/>
            <a:r>
              <a:rPr lang="ru-RU" sz="2000" dirty="0">
                <a:latin typeface="Calibri"/>
                <a:cs typeface="Calibri"/>
              </a:rPr>
              <a:t>Называется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ja-JP" altLang="en-US" sz="2000">
                <a:latin typeface="Calibri"/>
                <a:cs typeface="Calibri"/>
              </a:rPr>
              <a:t>“</a:t>
            </a:r>
            <a:r>
              <a:rPr lang="ru-RU" altLang="ja-JP" sz="2000" dirty="0">
                <a:latin typeface="Calibri"/>
                <a:cs typeface="Calibri"/>
              </a:rPr>
              <a:t>Исключение переменных</a:t>
            </a:r>
            <a:r>
              <a:rPr lang="ja-JP" altLang="en-US" sz="2000">
                <a:latin typeface="Calibri"/>
                <a:cs typeface="Calibri"/>
              </a:rPr>
              <a:t>”</a:t>
            </a:r>
            <a:endParaRPr lang="en-US" altLang="ja-JP" sz="2000" dirty="0">
              <a:latin typeface="Calibri"/>
              <a:cs typeface="Calibri"/>
            </a:endParaRPr>
          </a:p>
          <a:p>
            <a:pPr lvl="1"/>
            <a:r>
              <a:rPr lang="ru-RU" sz="2000" dirty="0">
                <a:latin typeface="Calibri"/>
                <a:cs typeface="Calibri"/>
              </a:rPr>
              <a:t>Все еще </a:t>
            </a:r>
            <a:r>
              <a:rPr lang="en-US" sz="2000" dirty="0">
                <a:latin typeface="Calibri"/>
                <a:cs typeface="Calibri"/>
              </a:rPr>
              <a:t>NP-</a:t>
            </a:r>
            <a:r>
              <a:rPr lang="ru-RU" sz="2000" dirty="0">
                <a:latin typeface="Calibri"/>
                <a:cs typeface="Calibri"/>
              </a:rPr>
              <a:t>трудно, но обычно намного быстрее, чем вывод путем перечисления</a:t>
            </a:r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marL="457176" lvl="1" indent="0"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Пробки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ru-RU" dirty="0">
                <a:ea typeface="ＭＳ Ｐゴシック" pitchFamily="34" charset="-128"/>
              </a:rPr>
              <a:t>Вывод по перечислению</a:t>
            </a:r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51816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dirty="0">
                <a:ea typeface="ＭＳ Ｐゴシック" pitchFamily="34" charset="-128"/>
              </a:rPr>
              <a:t>Исключение переменных</a:t>
            </a:r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/>
      <p:bldP spid="26" grpId="0"/>
      <p:bldP spid="27" grpId="0"/>
      <p:bldP spid="28" grpId="0"/>
      <p:bldP spid="36" grpId="0" animBg="1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err="1"/>
              <a:t>Маргинализация</a:t>
            </a:r>
            <a:r>
              <a:rPr lang="ru-RU" sz="4000" dirty="0"/>
              <a:t> раньше</a:t>
            </a:r>
            <a:r>
              <a:rPr lang="en-US" sz="4000" dirty="0"/>
              <a:t> (= </a:t>
            </a:r>
            <a:r>
              <a:rPr lang="ru-RU" sz="4000" dirty="0"/>
              <a:t>Исключение переменных</a:t>
            </a:r>
            <a:r>
              <a:rPr lang="en-US" sz="40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err="1">
                <a:ea typeface="ＭＳ Ｐゴシック" pitchFamily="34" charset="-128"/>
              </a:rPr>
              <a:t>Маргинализация</a:t>
            </a:r>
            <a:r>
              <a:rPr lang="ru-RU" sz="4000" dirty="0">
                <a:ea typeface="ＭＳ Ｐゴシック" pitchFamily="34" charset="-128"/>
              </a:rPr>
              <a:t> раньше</a:t>
            </a:r>
            <a:r>
              <a:rPr lang="en-US" sz="4000" dirty="0">
                <a:ea typeface="ＭＳ Ｐゴシック" pitchFamily="34" charset="-128"/>
              </a:rPr>
              <a:t>! (</a:t>
            </a:r>
            <a:r>
              <a:rPr lang="ru-RU" sz="4000" dirty="0">
                <a:ea typeface="ＭＳ Ｐゴシック" pitchFamily="34" charset="-128"/>
              </a:rPr>
              <a:t>она же </a:t>
            </a:r>
            <a:r>
              <a:rPr lang="ru-RU" sz="4000" dirty="0" err="1">
                <a:ea typeface="ＭＳ Ｐゴシック" pitchFamily="34" charset="-128"/>
              </a:rPr>
              <a:t>искл</a:t>
            </a:r>
            <a:r>
              <a:rPr lang="ru-RU" sz="4000" dirty="0">
                <a:ea typeface="ＭＳ Ｐゴシック" pitchFamily="34" charset="-128"/>
              </a:rPr>
              <a:t>. переменных</a:t>
            </a:r>
            <a:r>
              <a:rPr lang="en-US" sz="4000" dirty="0">
                <a:ea typeface="ＭＳ Ｐゴシック" pitchFamily="34" charset="-128"/>
              </a:rPr>
              <a:t>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9620"/>
              </p:ext>
            </p:extLst>
          </p:nvPr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63070"/>
              </p:ext>
            </p:extLst>
          </p:nvPr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4814"/>
              </p:ext>
            </p:extLst>
          </p:nvPr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81106"/>
              </p:ext>
            </p:extLst>
          </p:nvPr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5918"/>
              </p:ext>
            </p:extLst>
          </p:nvPr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82854"/>
              </p:ext>
            </p:extLst>
          </p:nvPr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Свидетельство (наблюдение)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ru-RU" sz="2000" dirty="0">
                <a:ea typeface="ＭＳ Ｐゴシック" pitchFamily="34" charset="-128"/>
              </a:rPr>
              <a:t>Если есть свидетельство, начните с факторов, которые выбирают это доказательство</a:t>
            </a:r>
            <a:endParaRPr lang="en-US" sz="2000" dirty="0">
              <a:ea typeface="ＭＳ Ｐゴシック" pitchFamily="34" charset="-128"/>
            </a:endParaRPr>
          </a:p>
          <a:p>
            <a:pPr lvl="1"/>
            <a:r>
              <a:rPr lang="ru-RU" sz="1800" dirty="0">
                <a:ea typeface="ＭＳ Ｐゴシック" pitchFamily="34" charset="-128"/>
              </a:rPr>
              <a:t>Нет свидетельства которые используют начальный фактор</a:t>
            </a:r>
            <a:r>
              <a:rPr lang="en-US" sz="1800" dirty="0">
                <a:ea typeface="ＭＳ Ｐゴシック" pitchFamily="34" charset="-128"/>
              </a:rPr>
              <a:t>: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endParaRPr lang="en-US" sz="2000" dirty="0">
              <a:ea typeface="ＭＳ Ｐゴシック" pitchFamily="34" charset="-128"/>
            </a:endParaRPr>
          </a:p>
          <a:p>
            <a:endParaRPr lang="en-US" sz="2000" dirty="0">
              <a:ea typeface="ＭＳ Ｐゴシック" pitchFamily="34" charset="-128"/>
            </a:endParaRP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r>
              <a:rPr lang="ru-RU" sz="1800" dirty="0">
                <a:ea typeface="ＭＳ Ｐゴシック" pitchFamily="34" charset="-128"/>
              </a:rPr>
              <a:t>Вычисляя,                                 исходные факторы становятся</a:t>
            </a:r>
            <a:r>
              <a:rPr lang="en-US" sz="1800" dirty="0">
                <a:ea typeface="ＭＳ Ｐゴシック" pitchFamily="34" charset="-128"/>
              </a:rPr>
              <a:t>:</a:t>
            </a: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2"/>
            <a:endParaRPr lang="en-US" sz="1400" dirty="0">
              <a:ea typeface="ＭＳ Ｐゴシック" pitchFamily="34" charset="-128"/>
            </a:endParaRPr>
          </a:p>
          <a:p>
            <a:pPr marL="457176" lvl="1" indent="0">
              <a:buNone/>
            </a:pPr>
            <a:endParaRPr lang="ru-RU" sz="1400" dirty="0">
              <a:ea typeface="ＭＳ Ｐゴシック" pitchFamily="34" charset="-128"/>
            </a:endParaRPr>
          </a:p>
          <a:p>
            <a:pPr marL="457176" lvl="1" indent="0">
              <a:buNone/>
            </a:pPr>
            <a:endParaRPr lang="ru-RU" sz="1400" dirty="0">
              <a:ea typeface="ＭＳ Ｐゴシック" pitchFamily="34" charset="-128"/>
            </a:endParaRPr>
          </a:p>
          <a:p>
            <a:pPr marL="457176" lvl="1" indent="0">
              <a:buNone/>
            </a:pPr>
            <a:endParaRPr lang="en-US" sz="1800" dirty="0">
              <a:ea typeface="ＭＳ Ｐゴシック" pitchFamily="34" charset="-128"/>
            </a:endParaRPr>
          </a:p>
          <a:p>
            <a:r>
              <a:rPr lang="ru-RU" sz="2000" dirty="0">
                <a:ea typeface="ＭＳ Ｐゴシック" pitchFamily="34" charset="-128"/>
              </a:rPr>
              <a:t>Убираем все переменные, кроме запроса + свидетельство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3880354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ea typeface="ＭＳ Ｐゴシック" pitchFamily="34" charset="-128"/>
                <a:cs typeface="Calibri"/>
              </a:rPr>
              <a:t>Свидетельство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Результатом будет выбранное сочетание запроса и свидетельства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Например, для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P(L | +r), </a:t>
            </a:r>
            <a:r>
              <a:rPr lang="ru-RU" sz="2000" dirty="0">
                <a:latin typeface="Calibri"/>
                <a:ea typeface="ＭＳ Ｐゴシック" pitchFamily="34" charset="-128"/>
                <a:cs typeface="Calibri"/>
              </a:rPr>
              <a:t>мы закончим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marL="457176" lvl="1" indent="0">
              <a:buNone/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Чтобы получить наш ответ, просто </a:t>
            </a:r>
            <a:br>
              <a:rPr lang="ru-RU" sz="2400" dirty="0">
                <a:latin typeface="Calibri"/>
                <a:ea typeface="ＭＳ Ｐゴシック" pitchFamily="34" charset="-128"/>
                <a:cs typeface="Calibri"/>
              </a:rPr>
            </a:br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нормализуйте это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Вот и все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30008"/>
              </p:ext>
            </p:extLst>
          </p:nvPr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3527"/>
              </p:ext>
            </p:extLst>
          </p:nvPr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ru-RU" sz="2000" dirty="0">
                <a:solidFill>
                  <a:schemeClr val="accent2"/>
                </a:solidFill>
                <a:latin typeface="Calibri"/>
                <a:cs typeface="Calibri"/>
              </a:rPr>
              <a:t>Нормализация</a:t>
            </a:r>
            <a:endParaRPr lang="en-US" sz="20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Calibri"/>
              </a:rPr>
              <a:t>Пример: Сигнализация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86164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98507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3754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652291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13443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ru-RU" dirty="0">
                <a:latin typeface="Calibri"/>
                <a:cs typeface="Calibri"/>
              </a:rPr>
              <a:t>Вывод с помощью перечисления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Общий случай</a:t>
            </a:r>
            <a:r>
              <a:rPr lang="en-US" sz="20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Свидетельство</a:t>
            </a:r>
            <a:r>
              <a:rPr lang="en-US" sz="1800" dirty="0">
                <a:latin typeface="Calibri"/>
                <a:cs typeface="Calibri"/>
              </a:rPr>
              <a:t>: 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Запрос</a:t>
            </a:r>
            <a:r>
              <a:rPr lang="en-US" sz="1800" baseline="30000" dirty="0">
                <a:latin typeface="Calibri"/>
                <a:cs typeface="Calibri"/>
              </a:rPr>
              <a:t>*</a:t>
            </a:r>
            <a:r>
              <a:rPr lang="en-US" sz="18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Скрытые </a:t>
            </a:r>
            <a:r>
              <a:rPr lang="ru-RU" sz="1800" dirty="0" err="1">
                <a:latin typeface="Calibri"/>
                <a:cs typeface="Calibri"/>
              </a:rPr>
              <a:t>перем</a:t>
            </a:r>
            <a:r>
              <a:rPr lang="ru-RU" sz="1800" dirty="0">
                <a:latin typeface="Calibri"/>
                <a:cs typeface="Calibri"/>
              </a:rPr>
              <a:t>.</a:t>
            </a:r>
            <a:r>
              <a:rPr lang="en-US" sz="18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i="1" dirty="0">
                <a:latin typeface="Calibri"/>
                <a:cs typeface="Calibri"/>
              </a:rPr>
              <a:t>Все переменные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</a:t>
            </a:r>
            <a:r>
              <a:rPr lang="ru-RU" sz="1400" i="1" dirty="0">
                <a:latin typeface="Calibri"/>
                <a:cs typeface="Calibri"/>
              </a:rPr>
              <a:t>Работает и с несколькими переменными</a:t>
            </a:r>
            <a:endParaRPr lang="en-US" sz="1400" i="1" dirty="0">
              <a:latin typeface="Calibri"/>
              <a:cs typeface="Calibri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Мы хотим</a:t>
            </a:r>
            <a:r>
              <a:rPr lang="en-US" sz="2000" dirty="0">
                <a:latin typeface="Calibri"/>
                <a:cs typeface="Calibri"/>
              </a:rPr>
              <a:t>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34362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1600" dirty="0">
                <a:latin typeface="Calibri"/>
                <a:cs typeface="Calibri"/>
              </a:rPr>
              <a:t>Шаг 1: Выберите записи, соответствующие наблюдениям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1600" dirty="0">
                <a:latin typeface="Calibri"/>
                <a:cs typeface="Calibri"/>
              </a:rPr>
              <a:t>Шаг 2: Суммируйте </a:t>
            </a:r>
            <a:r>
              <a:rPr lang="en-US" sz="1600" dirty="0">
                <a:latin typeface="Calibri"/>
                <a:cs typeface="Calibri"/>
              </a:rPr>
              <a:t>H, </a:t>
            </a:r>
            <a:r>
              <a:rPr lang="ru-RU" sz="1600" dirty="0">
                <a:latin typeface="Calibri"/>
                <a:cs typeface="Calibri"/>
              </a:rPr>
              <a:t>чтобы получить соединение запроса и свидетельства.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3269032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Шаг</a:t>
            </a:r>
            <a:r>
              <a:rPr lang="en-US" sz="2000" dirty="0">
                <a:latin typeface="Calibri"/>
                <a:cs typeface="Calibri"/>
              </a:rPr>
              <a:t> 3: </a:t>
            </a:r>
            <a:r>
              <a:rPr lang="ru-RU" sz="2000" dirty="0">
                <a:latin typeface="Calibri"/>
                <a:cs typeface="Calibri"/>
              </a:rPr>
              <a:t>Нормализуйте</a:t>
            </a: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  <p:sp>
        <p:nvSpPr>
          <p:cNvPr id="25" name="Rectangle 3">
            <a:extLst>
              <a:ext uri="{FF2B5EF4-FFF2-40B4-BE49-F238E27FC236}">
                <a16:creationId xmlns:a16="http://schemas.microsoft.com/office/drawing/2014/main" id="{F9278A42-53FF-4949-B6C5-EE504498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658" y="5818341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Вычислить объединение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848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ru-RU" dirty="0">
                <a:latin typeface="Calibri"/>
                <a:cs typeface="Calibri"/>
              </a:rPr>
              <a:t>Вывод с помощью исключения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Общий случай</a:t>
            </a:r>
            <a:r>
              <a:rPr lang="en-US" sz="20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Свидетельство</a:t>
            </a:r>
            <a:r>
              <a:rPr lang="en-US" sz="1800" dirty="0">
                <a:latin typeface="Calibri"/>
                <a:cs typeface="Calibri"/>
              </a:rPr>
              <a:t>: 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Запрос</a:t>
            </a:r>
            <a:r>
              <a:rPr lang="en-US" sz="1800" baseline="30000" dirty="0">
                <a:latin typeface="Calibri"/>
                <a:cs typeface="Calibri"/>
              </a:rPr>
              <a:t>*</a:t>
            </a:r>
            <a:r>
              <a:rPr lang="en-US" sz="18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Скрытые </a:t>
            </a:r>
            <a:r>
              <a:rPr lang="ru-RU" sz="1800" dirty="0" err="1">
                <a:latin typeface="Calibri"/>
                <a:cs typeface="Calibri"/>
              </a:rPr>
              <a:t>перем</a:t>
            </a:r>
            <a:r>
              <a:rPr lang="ru-RU" sz="1800" dirty="0">
                <a:latin typeface="Calibri"/>
                <a:cs typeface="Calibri"/>
              </a:rPr>
              <a:t>.</a:t>
            </a:r>
            <a:r>
              <a:rPr lang="en-US" sz="18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i="1" dirty="0">
                <a:latin typeface="Calibri"/>
                <a:cs typeface="Calibri"/>
              </a:rPr>
              <a:t>Все переменные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</a:t>
            </a:r>
            <a:r>
              <a:rPr lang="ru-RU" sz="1400" i="1" dirty="0">
                <a:latin typeface="Calibri"/>
                <a:cs typeface="Calibri"/>
              </a:rPr>
              <a:t>Работает и с несколькими переменными</a:t>
            </a:r>
            <a:endParaRPr lang="en-US" sz="1400" i="1" dirty="0">
              <a:latin typeface="Calibri"/>
              <a:cs typeface="Calibri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Мы хотим</a:t>
            </a:r>
            <a:r>
              <a:rPr lang="en-US" sz="2000" dirty="0">
                <a:latin typeface="Calibri"/>
                <a:cs typeface="Calibri"/>
              </a:rPr>
              <a:t>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34362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1600" dirty="0">
                <a:latin typeface="Calibri"/>
                <a:cs typeface="Calibri"/>
              </a:rPr>
              <a:t>Шаг 1: Выберите записи, соответствующие наблюдениям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1600" dirty="0">
                <a:latin typeface="Calibri"/>
                <a:cs typeface="Calibri"/>
              </a:rPr>
              <a:t>Шаг 2: Суммируйте </a:t>
            </a:r>
            <a:r>
              <a:rPr lang="en-US" sz="1600" dirty="0">
                <a:latin typeface="Calibri"/>
                <a:cs typeface="Calibri"/>
              </a:rPr>
              <a:t>H, </a:t>
            </a:r>
            <a:r>
              <a:rPr lang="ru-RU" sz="1600" dirty="0">
                <a:latin typeface="Calibri"/>
                <a:cs typeface="Calibri"/>
              </a:rPr>
              <a:t>чтобы получить соединение запроса и свидетельства.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3269032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Шаг</a:t>
            </a:r>
            <a:r>
              <a:rPr lang="en-US" sz="2000" dirty="0">
                <a:latin typeface="Calibri"/>
                <a:cs typeface="Calibri"/>
              </a:rPr>
              <a:t> 3: </a:t>
            </a:r>
            <a:r>
              <a:rPr lang="ru-RU" sz="2000" dirty="0">
                <a:latin typeface="Calibri"/>
                <a:cs typeface="Calibri"/>
              </a:rPr>
              <a:t>Нормализуйте</a:t>
            </a: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  <p:sp>
        <p:nvSpPr>
          <p:cNvPr id="26" name="Rectangle 3">
            <a:extLst>
              <a:ext uri="{FF2B5EF4-FFF2-40B4-BE49-F238E27FC236}">
                <a16:creationId xmlns:a16="http://schemas.microsoft.com/office/drawing/2014/main" id="{99A488B3-4BB6-E941-B044-102D9C634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567194"/>
            <a:ext cx="5964610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Чередовать соединение и суммирование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2545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Общее исключение переменной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09687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Запрос</a:t>
            </a:r>
            <a:r>
              <a:rPr lang="en-US" sz="24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Начать с инициирующих факторов</a:t>
            </a:r>
            <a:r>
              <a:rPr lang="en-US" sz="2400" dirty="0">
                <a:ea typeface="ＭＳ Ｐゴシック" pitchFamily="34" charset="-128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ru-RU" sz="2000" dirty="0">
                <a:ea typeface="ＭＳ Ｐゴシック" pitchFamily="34" charset="-128"/>
              </a:rPr>
              <a:t>Локальные</a:t>
            </a:r>
            <a:r>
              <a:rPr lang="en-US" sz="2000" dirty="0">
                <a:ea typeface="ＭＳ Ｐゴシック" pitchFamily="34" charset="-128"/>
              </a:rPr>
              <a:t> CPTs (</a:t>
            </a:r>
            <a:r>
              <a:rPr lang="ru-RU" sz="2000" dirty="0" err="1">
                <a:ea typeface="ＭＳ Ｐゴシック" pitchFamily="34" charset="-128"/>
              </a:rPr>
              <a:t>подтвержденые</a:t>
            </a:r>
            <a:r>
              <a:rPr lang="ru-RU" sz="2000" dirty="0">
                <a:ea typeface="ＭＳ Ｐゴシック" pitchFamily="34" charset="-128"/>
              </a:rPr>
              <a:t> свидетельством</a:t>
            </a:r>
            <a:r>
              <a:rPr lang="en-US" sz="2000" dirty="0">
                <a:ea typeface="ＭＳ Ｐゴシック" pitchFamily="34" charset="-128"/>
              </a:rPr>
              <a:t>)</a:t>
            </a: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Пока еще есть скрытые переменные (не </a:t>
            </a:r>
            <a:r>
              <a:rPr lang="en-US" sz="2400" dirty="0">
                <a:ea typeface="ＭＳ Ｐゴシック" pitchFamily="34" charset="-128"/>
              </a:rPr>
              <a:t>Q </a:t>
            </a:r>
            <a:r>
              <a:rPr lang="ru-RU" sz="2400" dirty="0">
                <a:ea typeface="ＭＳ Ｐゴシック" pitchFamily="34" charset="-128"/>
              </a:rPr>
              <a:t>или свидетельства)</a:t>
            </a:r>
            <a:r>
              <a:rPr lang="en-US" sz="2400" dirty="0">
                <a:ea typeface="ＭＳ Ｐゴシック" pitchFamily="34" charset="-128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ru-RU" sz="2000" dirty="0">
                <a:ea typeface="ＭＳ Ｐゴシック" pitchFamily="34" charset="-128"/>
              </a:rPr>
              <a:t>Выберите скрытую переменную </a:t>
            </a:r>
            <a:r>
              <a:rPr lang="en-US" sz="2000" dirty="0">
                <a:ea typeface="ＭＳ Ｐゴシック" pitchFamily="34" charset="-128"/>
              </a:rPr>
              <a:t>H</a:t>
            </a:r>
          </a:p>
          <a:p>
            <a:pPr lvl="1">
              <a:lnSpc>
                <a:spcPct val="90000"/>
              </a:lnSpc>
            </a:pPr>
            <a:r>
              <a:rPr lang="ru-RU" sz="2000" dirty="0">
                <a:ea typeface="ＭＳ Ｐゴシック" pitchFamily="34" charset="-128"/>
              </a:rPr>
              <a:t>Присоединяйте все факторы, упоминающие </a:t>
            </a:r>
            <a:r>
              <a:rPr lang="en-US" sz="2000" dirty="0">
                <a:ea typeface="ＭＳ Ｐゴシック" pitchFamily="34" charset="-128"/>
              </a:rPr>
              <a:t>H</a:t>
            </a:r>
          </a:p>
          <a:p>
            <a:pPr lvl="1">
              <a:lnSpc>
                <a:spcPct val="90000"/>
              </a:lnSpc>
            </a:pPr>
            <a:r>
              <a:rPr lang="ru-RU" sz="2000" dirty="0">
                <a:ea typeface="ＭＳ Ｐゴシック" pitchFamily="34" charset="-128"/>
              </a:rPr>
              <a:t>Исключить (суммировать) по</a:t>
            </a:r>
            <a:r>
              <a:rPr lang="en-US" sz="2000" dirty="0">
                <a:ea typeface="ＭＳ Ｐゴシック" pitchFamily="34" charset="-128"/>
              </a:rPr>
              <a:t> H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ru-RU" sz="2400" dirty="0">
                <a:ea typeface="ＭＳ Ｐゴシック" pitchFamily="34" charset="-128"/>
              </a:rPr>
              <a:t>Соедините все оставшиеся факторы и нормализуйте</a:t>
            </a: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85887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14687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462087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0292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53340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Пример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3025" y="3001314"/>
            <a:ext cx="6629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ru-RU" sz="2000" dirty="0">
                <a:ea typeface="ＭＳ Ｐゴシック" pitchFamily="34" charset="-128"/>
              </a:rPr>
              <a:t>маргинал можно получить из объединения суммированием</a:t>
            </a: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ru-RU" sz="2000" dirty="0">
                <a:ea typeface="ＭＳ Ｐゴシック" pitchFamily="34" charset="-128"/>
              </a:rPr>
              <a:t>Используйте объединение в сети Байеса </a:t>
            </a: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ru-RU" sz="2000" dirty="0">
                <a:ea typeface="ＭＳ Ｐゴシック" pitchFamily="34" charset="-128"/>
              </a:rPr>
              <a:t>используйте</a:t>
            </a:r>
            <a:r>
              <a:rPr lang="en-US" sz="2000" dirty="0">
                <a:ea typeface="ＭＳ Ｐゴシック" pitchFamily="34" charset="-128"/>
              </a:rPr>
              <a:t>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ru-RU" sz="2000" dirty="0">
                <a:ea typeface="ＭＳ Ｐゴシック" pitchFamily="34" charset="-128"/>
              </a:rPr>
              <a:t>Объединяйте по</a:t>
            </a:r>
            <a:r>
              <a:rPr lang="en-US" sz="2000" dirty="0">
                <a:ea typeface="ＭＳ Ｐゴシック" pitchFamily="34" charset="-128"/>
              </a:rPr>
              <a:t> a, </a:t>
            </a:r>
            <a:r>
              <a:rPr lang="ru-RU" sz="2000" dirty="0">
                <a:ea typeface="ＭＳ Ｐゴシック" pitchFamily="34" charset="-128"/>
              </a:rPr>
              <a:t>и затем суммируйте для</a:t>
            </a:r>
            <a:r>
              <a:rPr lang="en-US" sz="2000" dirty="0">
                <a:ea typeface="ＭＳ Ｐゴシック" pitchFamily="34" charset="-128"/>
              </a:rPr>
              <a:t> f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ru-RU" sz="2000" dirty="0">
                <a:ea typeface="ＭＳ Ｐゴシック" pitchFamily="34" charset="-128"/>
              </a:rPr>
              <a:t>используйте</a:t>
            </a:r>
            <a:r>
              <a:rPr lang="en-US" sz="2000" dirty="0">
                <a:ea typeface="ＭＳ Ｐゴシック" pitchFamily="34" charset="-128"/>
              </a:rPr>
              <a:t>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ru-RU" sz="2000" dirty="0">
                <a:ea typeface="ＭＳ Ｐゴシック" pitchFamily="34" charset="-128"/>
              </a:rPr>
              <a:t>Объединяя по</a:t>
            </a:r>
            <a:r>
              <a:rPr lang="en-US" sz="2000" dirty="0">
                <a:ea typeface="ＭＳ Ｐゴシック" pitchFamily="34" charset="-128"/>
              </a:rPr>
              <a:t> e, </a:t>
            </a:r>
            <a:r>
              <a:rPr lang="ru-RU" sz="2000" dirty="0">
                <a:ea typeface="ＭＳ Ｐゴシック" pitchFamily="34" charset="-128"/>
              </a:rPr>
              <a:t>и затем суммируйте для </a:t>
            </a:r>
            <a:r>
              <a:rPr lang="en-US" sz="2000" dirty="0">
                <a:ea typeface="ＭＳ Ｐゴシック" pitchFamily="34" charset="-128"/>
              </a:rPr>
              <a:t>f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68425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1447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1447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1256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1256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320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19812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324600"/>
            <a:ext cx="12192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ru-RU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Все, что мы делаем, это эксплуатируем 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</a:t>
            </a:r>
            <a:r>
              <a:rPr lang="ru-RU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чтобы повысить вычислительную эффективность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43200"/>
            <a:ext cx="3048000" cy="309824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3200400"/>
            <a:ext cx="2133600" cy="53838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38" y="3733800"/>
            <a:ext cx="3813362" cy="50388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67200"/>
            <a:ext cx="4390908" cy="499409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6043664"/>
            <a:ext cx="2133600" cy="28093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404796"/>
            <a:ext cx="3148853" cy="538804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76" y="4807758"/>
            <a:ext cx="3473824" cy="602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Пример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dirty="0"/>
              <a:t>Выбрать</a:t>
            </a:r>
            <a:r>
              <a:rPr lang="en-US" dirty="0"/>
              <a:t>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Пример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dirty="0">
                <a:latin typeface="Calibri" pitchFamily="34" charset="0"/>
                <a:cs typeface="Calibri" pitchFamily="34" charset="0"/>
              </a:rPr>
              <a:t>Выбрать</a:t>
            </a:r>
            <a:r>
              <a:rPr lang="en-US" dirty="0">
                <a:latin typeface="Calibri" pitchFamily="34" charset="0"/>
                <a:cs typeface="Calibri" pitchFamily="34" charset="0"/>
              </a:rPr>
              <a:t>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ru-RU" dirty="0">
                <a:ea typeface="ＭＳ Ｐゴシック" pitchFamily="34" charset="-128"/>
                <a:cs typeface="Calibri" pitchFamily="34" charset="0"/>
              </a:rPr>
              <a:t>Пример</a:t>
            </a:r>
            <a:r>
              <a:rPr lang="en-US" dirty="0">
                <a:ea typeface="ＭＳ Ｐゴシック" pitchFamily="34" charset="-128"/>
                <a:cs typeface="Calibri" pitchFamily="34" charset="0"/>
              </a:rPr>
              <a:t> 2: P(</a:t>
            </a:r>
            <a:r>
              <a:rPr lang="en-US" dirty="0" err="1">
                <a:ea typeface="ＭＳ Ｐゴシック" pitchFamily="34" charset="-128"/>
                <a:cs typeface="Calibri" pitchFamily="34" charset="0"/>
              </a:rPr>
              <a:t>B|a</a:t>
            </a:r>
            <a:r>
              <a:rPr lang="en-US" dirty="0">
                <a:ea typeface="ＭＳ Ｐゴシック" pitchFamily="34" charset="-128"/>
                <a:cs typeface="Calibri" pitchFamily="34" charset="0"/>
              </a:rPr>
              <a:t>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19368"/>
              </p:ext>
            </p:extLst>
          </p:nvPr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72012"/>
              </p:ext>
            </p:extLst>
          </p:nvPr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59262"/>
              </p:ext>
            </p:extLst>
          </p:nvPr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ru-RU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Старт</a:t>
            </a:r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/ </a:t>
            </a:r>
            <a:r>
              <a:rPr lang="ru-RU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Выбор</a:t>
            </a:r>
            <a:endParaRPr lang="en-US" sz="2800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8489"/>
              </p:ext>
            </p:extLst>
          </p:nvPr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ru-RU" sz="3600" dirty="0">
                <a:ea typeface="ＭＳ Ｐゴシック" pitchFamily="34" charset="-128"/>
              </a:rPr>
              <a:t>Другой пример исключения переменных</a:t>
            </a:r>
            <a:endParaRPr lang="en-US" sz="3600" dirty="0">
              <a:ea typeface="ＭＳ Ｐゴシック" pitchFamily="34" charset="-128"/>
            </a:endParaRP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229600" y="4267200"/>
            <a:ext cx="38862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ru-RU" sz="1600" dirty="0">
                <a:latin typeface="Calibri"/>
                <a:cs typeface="Calibri"/>
              </a:rPr>
              <a:t>Вычислительная сложность критически зависит от самого большого фактора, генерируемого в этом процессе. Размер фактора = количество записей в таблице. В приведенном выше примере (при условии, что он двоичный) все сгенерированные факторы имеют размер 2 - поскольку все они имеют только одну переменную (</a:t>
            </a:r>
            <a:r>
              <a:rPr lang="en-US" sz="1600" dirty="0">
                <a:latin typeface="Calibri"/>
                <a:cs typeface="Calibri"/>
              </a:rPr>
              <a:t>Z, Z </a:t>
            </a:r>
            <a:r>
              <a:rPr lang="ru-RU" sz="1600" dirty="0">
                <a:latin typeface="Calibri"/>
                <a:cs typeface="Calibri"/>
              </a:rPr>
              <a:t>и </a:t>
            </a:r>
            <a:r>
              <a:rPr lang="en-US" sz="1600" dirty="0">
                <a:latin typeface="Calibri"/>
                <a:cs typeface="Calibri"/>
              </a:rPr>
              <a:t>X</a:t>
            </a:r>
            <a:r>
              <a:rPr lang="en-US" sz="1600" baseline="-25000" dirty="0">
                <a:latin typeface="Calibri"/>
                <a:cs typeface="Calibri"/>
              </a:rPr>
              <a:t>3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ru-RU" sz="1600" dirty="0">
                <a:latin typeface="Calibri"/>
                <a:cs typeface="Calibri"/>
              </a:rPr>
              <a:t>соответственно).</a:t>
            </a:r>
            <a:r>
              <a:rPr lang="en-US" sz="1600" dirty="0">
                <a:latin typeface="Calibri"/>
                <a:cs typeface="Calibri"/>
              </a:rPr>
              <a:t> 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6"/>
          <a:stretch/>
        </p:blipFill>
        <p:spPr>
          <a:xfrm>
            <a:off x="304800" y="2006600"/>
            <a:ext cx="68580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2" y="3625449"/>
            <a:ext cx="7987818" cy="102275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38400"/>
            <a:ext cx="8077200" cy="103419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8153400" cy="68981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638800"/>
            <a:ext cx="5105400" cy="63125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5789"/>
            <a:ext cx="8229600" cy="272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1DB030-ACF6-5448-B7BD-9384D3E0FA06}"/>
              </a:ext>
            </a:extLst>
          </p:cNvPr>
          <p:cNvSpPr txBox="1"/>
          <p:nvPr/>
        </p:nvSpPr>
        <p:spPr>
          <a:xfrm>
            <a:off x="165582" y="1498600"/>
            <a:ext cx="714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Начинаем обработку свидетельства со следующих факторов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Упорядочивание исключения переменных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ru-RU" sz="2000" dirty="0">
                <a:ea typeface="ＭＳ Ｐゴシック" pitchFamily="34" charset="-128"/>
                <a:cs typeface="Calibri" pitchFamily="34" charset="0"/>
              </a:rPr>
              <a:t>Для запроса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P(X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</a:t>
            </a:r>
            <a:r>
              <a:rPr lang="ru-RU" sz="2000" dirty="0">
                <a:ea typeface="ＭＳ Ｐゴシック" pitchFamily="34" charset="-128"/>
                <a:cs typeface="Calibri" pitchFamily="34" charset="0"/>
              </a:rPr>
              <a:t>работают следующие два разных порядка, как это было сделано на предыдущем слайде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: Z,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ru-RU" sz="2000" dirty="0">
                <a:ea typeface="ＭＳ Ｐゴシック" pitchFamily="34" charset="-128"/>
                <a:cs typeface="Calibri" pitchFamily="34" charset="0"/>
              </a:rPr>
              <a:t>и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Z. </a:t>
            </a:r>
            <a:r>
              <a:rPr lang="ru-RU" sz="2000" dirty="0">
                <a:ea typeface="ＭＳ Ｐゴシック" pitchFamily="34" charset="-128"/>
                <a:cs typeface="Calibri" pitchFamily="34" charset="0"/>
              </a:rPr>
              <a:t>Каков размер максимального фактора, генерируемого для каждого из порядков?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?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 marL="0" indent="0">
              <a:buNone/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ru-RU" sz="2000" dirty="0">
                <a:ea typeface="ＭＳ Ｐゴシック" pitchFamily="34" charset="-128"/>
                <a:cs typeface="Calibri" pitchFamily="34" charset="0"/>
              </a:rPr>
              <a:t>Ответ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: 2</a:t>
            </a:r>
            <a:r>
              <a:rPr lang="en-US" sz="2000" baseline="30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ru-RU" sz="2000" dirty="0">
                <a:ea typeface="ＭＳ Ｐゴシック" pitchFamily="34" charset="-128"/>
                <a:cs typeface="Calibri" pitchFamily="34" charset="0"/>
              </a:rPr>
              <a:t>вместо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2 (</a:t>
            </a:r>
            <a:r>
              <a:rPr lang="ru-RU" sz="2000" dirty="0">
                <a:ea typeface="ＭＳ Ｐゴシック" pitchFamily="34" charset="-128"/>
                <a:cs typeface="Calibri" pitchFamily="34" charset="0"/>
              </a:rPr>
              <a:t>предполагая двоичные переменные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4"/>
            <a:endParaRPr lang="en-US" sz="800" dirty="0">
              <a:ea typeface="ＭＳ Ｐゴシック" pitchFamily="34" charset="-128"/>
              <a:cs typeface="Calibri" pitchFamily="34" charset="0"/>
            </a:endParaRPr>
          </a:p>
          <a:p>
            <a:r>
              <a:rPr lang="ru-RU" sz="2000" dirty="0">
                <a:ea typeface="ＭＳ Ｐゴシック" pitchFamily="34" charset="-128"/>
                <a:cs typeface="Calibri" pitchFamily="34" charset="0"/>
              </a:rPr>
              <a:t>В целом: порядок может сильно повлиять на эффективность.</a:t>
            </a:r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ru-RU" sz="4000" dirty="0">
                <a:ea typeface="ＭＳ Ｐゴシック" pitchFamily="34" charset="-128"/>
              </a:rPr>
              <a:t>Вычислительная и пространственная сложность</a:t>
            </a:r>
            <a:endParaRPr lang="en-US" sz="4000" dirty="0">
              <a:ea typeface="ＭＳ Ｐゴシック" pitchFamily="34" charset="-128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ru-RU" sz="2400" dirty="0">
                <a:ea typeface="ＭＳ Ｐゴシック" pitchFamily="34" charset="-128"/>
              </a:rPr>
              <a:t>Вычислительная и пространственная сложность исключения переменных определяется наибольшим фактором</a:t>
            </a:r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ru-RU" sz="2400" dirty="0">
                <a:ea typeface="ＭＳ Ｐゴシック" pitchFamily="34" charset="-128"/>
              </a:rPr>
              <a:t>Порядок исключения может сильно повлиять на размер наибольшего фактора</a:t>
            </a:r>
            <a:r>
              <a:rPr lang="en-US" sz="2400" dirty="0">
                <a:ea typeface="ＭＳ Ｐゴシック" pitchFamily="34" charset="-128"/>
              </a:rPr>
              <a:t>.  </a:t>
            </a:r>
          </a:p>
          <a:p>
            <a:pPr lvl="1"/>
            <a:r>
              <a:rPr lang="ru-RU" sz="2000" dirty="0">
                <a:ea typeface="ＭＳ Ｐゴシック" pitchFamily="34" charset="-128"/>
              </a:rPr>
              <a:t>Например</a:t>
            </a:r>
            <a:r>
              <a:rPr lang="en-US" sz="2000" dirty="0">
                <a:ea typeface="ＭＳ Ｐゴシック" pitchFamily="34" charset="-128"/>
              </a:rPr>
              <a:t>, </a:t>
            </a:r>
            <a:r>
              <a:rPr lang="ru-RU" sz="2000" dirty="0">
                <a:ea typeface="ＭＳ Ｐゴシック" pitchFamily="34" charset="-128"/>
              </a:rPr>
              <a:t>как на предыдущих слайдах</a:t>
            </a:r>
            <a:r>
              <a:rPr lang="en-US" sz="2000" dirty="0">
                <a:ea typeface="ＭＳ Ｐゴシック" pitchFamily="34" charset="-128"/>
              </a:rPr>
              <a:t> 2</a:t>
            </a:r>
            <a:r>
              <a:rPr lang="en-US" sz="2000" baseline="30000" dirty="0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</a:t>
            </a:r>
            <a:r>
              <a:rPr lang="ru-RU" sz="2000" dirty="0">
                <a:ea typeface="ＭＳ Ｐゴシック" pitchFamily="34" charset="-128"/>
              </a:rPr>
              <a:t>вместо</a:t>
            </a:r>
            <a:r>
              <a:rPr lang="en-US" sz="2000" dirty="0">
                <a:ea typeface="ＭＳ Ｐゴシック" pitchFamily="34" charset="-128"/>
              </a:rPr>
              <a:t> 2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ru-RU" sz="2400" dirty="0">
                <a:ea typeface="ＭＳ Ｐゴシック" pitchFamily="34" charset="-128"/>
              </a:rPr>
              <a:t>Всегда ли существует порядок, который приводит только к небольшим множителям</a:t>
            </a:r>
            <a:r>
              <a:rPr lang="en-US" sz="2400" dirty="0">
                <a:ea typeface="ＭＳ Ｐゴシック" pitchFamily="34" charset="-128"/>
              </a:rPr>
              <a:t>?</a:t>
            </a:r>
          </a:p>
          <a:p>
            <a:pPr lvl="1"/>
            <a:r>
              <a:rPr lang="ru-RU" sz="2000" dirty="0">
                <a:solidFill>
                  <a:srgbClr val="FF0000"/>
                </a:solidFill>
                <a:ea typeface="ＭＳ Ｐゴシック" pitchFamily="34" charset="-128"/>
              </a:rPr>
              <a:t>Нет</a:t>
            </a:r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!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Calibri"/>
              </a:rPr>
              <a:t>Пример: Сигнализация</a:t>
            </a:r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1863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481308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33019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73011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90127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3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ＭＳ Ｐゴシック" pitchFamily="34" charset="-128"/>
              </a:rPr>
              <a:t>Сложность наихудшего случая</a:t>
            </a:r>
            <a:r>
              <a:rPr lang="en-US" dirty="0">
                <a:ea typeface="ＭＳ Ｐゴシック" pitchFamily="34" charset="-128"/>
              </a:rPr>
              <a:t>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638800"/>
          </a:xfrm>
        </p:spPr>
        <p:txBody>
          <a:bodyPr/>
          <a:lstStyle/>
          <a:p>
            <a:r>
              <a:rPr lang="ru-RU" sz="2400" dirty="0">
                <a:ea typeface="ＭＳ Ｐゴシック" pitchFamily="34" charset="-128"/>
              </a:rPr>
              <a:t>задача удовлетворения ограничений (</a:t>
            </a:r>
            <a:r>
              <a:rPr lang="en-US" sz="2400" dirty="0">
                <a:ea typeface="ＭＳ Ｐゴシック" pitchFamily="34" charset="-128"/>
              </a:rPr>
              <a:t>constraint satisfaction problem</a:t>
            </a:r>
            <a:r>
              <a:rPr lang="ru-RU" sz="2400" dirty="0">
                <a:ea typeface="ＭＳ Ｐゴシック" pitchFamily="34" charset="-128"/>
              </a:rPr>
              <a:t> – </a:t>
            </a:r>
            <a:r>
              <a:rPr lang="en-US" sz="2400" dirty="0">
                <a:ea typeface="ＭＳ Ｐゴシック" pitchFamily="34" charset="-128"/>
              </a:rPr>
              <a:t>CSP</a:t>
            </a:r>
            <a:r>
              <a:rPr lang="ru-RU" sz="2400" dirty="0">
                <a:ea typeface="ＭＳ Ｐゴシック" pitchFamily="34" charset="-128"/>
              </a:rPr>
              <a:t>)</a:t>
            </a:r>
            <a:r>
              <a:rPr lang="en-US" sz="2400" dirty="0">
                <a:ea typeface="ＭＳ Ｐゴシック" pitchFamily="34" charset="-128"/>
              </a:rPr>
              <a:t>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sz="1600" dirty="0">
              <a:ea typeface="ＭＳ Ｐゴシック" pitchFamily="34" charset="-128"/>
            </a:endParaRPr>
          </a:p>
          <a:p>
            <a:r>
              <a:rPr lang="ru-RU" sz="2000" dirty="0">
                <a:ea typeface="ＭＳ Ｐゴシック" pitchFamily="34" charset="-128"/>
              </a:rPr>
              <a:t>Если можно ответить </a:t>
            </a:r>
            <a:r>
              <a:rPr lang="en-US" sz="2000" dirty="0">
                <a:ea typeface="ＭＳ Ｐゴシック" pitchFamily="34" charset="-128"/>
              </a:rPr>
              <a:t>P(z) </a:t>
            </a:r>
            <a:r>
              <a:rPr lang="ru-RU" sz="2000" dirty="0">
                <a:ea typeface="ＭＳ Ｐゴシック" pitchFamily="34" charset="-128"/>
              </a:rPr>
              <a:t>равно нулю или нет</a:t>
            </a:r>
            <a:r>
              <a:rPr lang="en-US" sz="2000" dirty="0">
                <a:ea typeface="ＭＳ Ｐゴシック" pitchFamily="34" charset="-128"/>
              </a:rPr>
              <a:t>, </a:t>
            </a:r>
            <a:r>
              <a:rPr lang="ru-RU" sz="2000" dirty="0">
                <a:ea typeface="ＭＳ Ｐゴシック" pitchFamily="34" charset="-128"/>
              </a:rPr>
              <a:t>значит можно сказать что задача </a:t>
            </a:r>
            <a:r>
              <a:rPr lang="en-US" sz="2000" dirty="0">
                <a:ea typeface="ＭＳ Ｐゴシック" pitchFamily="34" charset="-128"/>
              </a:rPr>
              <a:t>3-SAT </a:t>
            </a:r>
            <a:r>
              <a:rPr lang="ru-RU" sz="2000" dirty="0">
                <a:ea typeface="ＭＳ Ｐゴシック" pitchFamily="34" charset="-128"/>
              </a:rPr>
              <a:t>имеет решение</a:t>
            </a:r>
            <a:r>
              <a:rPr lang="en-US" sz="2000" dirty="0">
                <a:ea typeface="ＭＳ Ｐゴシック" pitchFamily="34" charset="-128"/>
              </a:rPr>
              <a:t>.</a:t>
            </a:r>
            <a:endParaRPr lang="en-US" sz="900" dirty="0">
              <a:ea typeface="ＭＳ Ｐゴシック" pitchFamily="34" charset="-128"/>
            </a:endParaRPr>
          </a:p>
          <a:p>
            <a:r>
              <a:rPr lang="ru-RU" sz="2000" dirty="0">
                <a:ea typeface="ＭＳ Ｐゴシック" pitchFamily="34" charset="-128"/>
              </a:rPr>
              <a:t>Следовательно, вывод в байесовских сетях </a:t>
            </a:r>
            <a:r>
              <a:rPr lang="en-US" sz="2000" dirty="0">
                <a:ea typeface="ＭＳ Ｐゴシック" pitchFamily="34" charset="-128"/>
              </a:rPr>
              <a:t>NP-</a:t>
            </a:r>
            <a:r>
              <a:rPr lang="ru-RU" sz="2000" dirty="0">
                <a:ea typeface="ＭＳ Ｐゴシック" pitchFamily="34" charset="-128"/>
              </a:rPr>
              <a:t>труден</a:t>
            </a:r>
            <a:r>
              <a:rPr lang="en-US" sz="2000" dirty="0">
                <a:ea typeface="ＭＳ Ｐゴシック" pitchFamily="34" charset="-128"/>
              </a:rPr>
              <a:t>. </a:t>
            </a:r>
            <a:r>
              <a:rPr lang="ru-RU" sz="2000" dirty="0">
                <a:ea typeface="ＭＳ Ｐゴシック" pitchFamily="34" charset="-128"/>
              </a:rPr>
              <a:t>Нет известного эффективного вероятностного вывода в целом</a:t>
            </a:r>
            <a:r>
              <a:rPr lang="en-US" sz="2000" dirty="0">
                <a:ea typeface="ＭＳ Ｐゴシック" pitchFamily="34" charset="-128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20" grpId="0"/>
      <p:bldP spid="492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“</a:t>
            </a:r>
            <a:r>
              <a:rPr lang="ru-RU" dirty="0">
                <a:ea typeface="ＭＳ Ｐゴシック" pitchFamily="34" charset="-128"/>
              </a:rPr>
              <a:t>Простые</a:t>
            </a:r>
            <a:r>
              <a:rPr lang="en-US" dirty="0">
                <a:ea typeface="ＭＳ Ｐゴシック" pitchFamily="34" charset="-128"/>
              </a:rPr>
              <a:t>” </a:t>
            </a:r>
            <a:r>
              <a:rPr lang="ru-RU" dirty="0">
                <a:ea typeface="ＭＳ Ｐゴシック" pitchFamily="34" charset="-128"/>
              </a:rPr>
              <a:t>структуры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ru-RU" dirty="0" err="1">
                <a:ea typeface="ＭＳ Ｐゴシック" pitchFamily="34" charset="-128"/>
              </a:rPr>
              <a:t>Полидеревья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066800" y="1676399"/>
            <a:ext cx="10718800" cy="4449765"/>
          </a:xfrm>
        </p:spPr>
        <p:txBody>
          <a:bodyPr/>
          <a:lstStyle/>
          <a:p>
            <a:r>
              <a:rPr lang="ru-RU" sz="2400" dirty="0" err="1">
                <a:ea typeface="ＭＳ Ｐゴシック" pitchFamily="34" charset="-128"/>
              </a:rPr>
              <a:t>Полидерево</a:t>
            </a:r>
            <a:r>
              <a:rPr lang="ru-RU" sz="2400" dirty="0">
                <a:ea typeface="ＭＳ Ｐゴシック" pitchFamily="34" charset="-128"/>
              </a:rPr>
              <a:t> — это ориентированный граф без неориентированных циклов.</a:t>
            </a:r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ru-RU" sz="2400" dirty="0">
                <a:ea typeface="ＭＳ Ｐゴシック" pitchFamily="34" charset="-128"/>
              </a:rPr>
              <a:t>Для </a:t>
            </a:r>
            <a:r>
              <a:rPr lang="ru-RU" sz="2400" dirty="0" err="1">
                <a:ea typeface="ＭＳ Ｐゴシック" pitchFamily="34" charset="-128"/>
              </a:rPr>
              <a:t>полидеревьев</a:t>
            </a:r>
            <a:r>
              <a:rPr lang="ru-RU" sz="2400" dirty="0">
                <a:ea typeface="ＭＳ Ｐゴシック" pitchFamily="34" charset="-128"/>
              </a:rPr>
              <a:t> всегда можно найти эффективный порядок</a:t>
            </a:r>
            <a:r>
              <a:rPr lang="en-US" sz="2400" dirty="0">
                <a:ea typeface="ＭＳ Ｐゴシック" pitchFamily="34" charset="-128"/>
              </a:rPr>
              <a:t> </a:t>
            </a:r>
          </a:p>
          <a:p>
            <a:pPr lvl="1"/>
            <a:r>
              <a:rPr lang="ru-RU" sz="2000" dirty="0">
                <a:ea typeface="ＭＳ Ｐゴシック" pitchFamily="34" charset="-128"/>
              </a:rPr>
              <a:t>Попробуй найти</a:t>
            </a:r>
            <a:r>
              <a:rPr lang="en-US" sz="2000" dirty="0">
                <a:ea typeface="ＭＳ Ｐゴシック" pitchFamily="34" charset="-128"/>
              </a:rPr>
              <a:t>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ru-RU" sz="2400" dirty="0" err="1">
                <a:ea typeface="ＭＳ Ｐゴシック" pitchFamily="34" charset="-128"/>
              </a:rPr>
              <a:t>Обуславливание</a:t>
            </a:r>
            <a:r>
              <a:rPr lang="ru-RU" sz="2400" dirty="0">
                <a:ea typeface="ＭＳ Ｐゴシック" pitchFamily="34" charset="-128"/>
              </a:rPr>
              <a:t> набора отсечений для вывода байесовской сети</a:t>
            </a:r>
            <a:endParaRPr lang="en-US" sz="2400" dirty="0">
              <a:ea typeface="ＭＳ Ｐゴシック" pitchFamily="34" charset="-128"/>
            </a:endParaRPr>
          </a:p>
          <a:p>
            <a:pPr lvl="6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ru-RU" sz="2000" dirty="0">
                <a:ea typeface="ＭＳ Ｐゴシック" pitchFamily="34" charset="-128"/>
              </a:rPr>
              <a:t>Выберите набор переменных таким образом, чтобы при удалении оставалось только </a:t>
            </a:r>
            <a:r>
              <a:rPr lang="ru-RU" sz="2000" dirty="0" err="1">
                <a:ea typeface="ＭＳ Ｐゴシック" pitchFamily="34" charset="-128"/>
              </a:rPr>
              <a:t>полидерево</a:t>
            </a:r>
            <a:endParaRPr lang="en-US" sz="2000" dirty="0">
              <a:ea typeface="ＭＳ Ｐゴシック" pitchFamily="34" charset="-128"/>
            </a:endParaRPr>
          </a:p>
          <a:p>
            <a:pPr lvl="1"/>
            <a:r>
              <a:rPr lang="ru-RU" sz="2000" dirty="0">
                <a:ea typeface="ＭＳ Ｐゴシック" pitchFamily="34" charset="-128"/>
              </a:rPr>
              <a:t>Упражнение</a:t>
            </a:r>
            <a:r>
              <a:rPr lang="en-US" sz="2000" dirty="0">
                <a:ea typeface="ＭＳ Ｐゴシック" pitchFamily="34" charset="-128"/>
              </a:rPr>
              <a:t>: </a:t>
            </a:r>
            <a:r>
              <a:rPr lang="ru-RU" sz="2000" dirty="0">
                <a:ea typeface="ＭＳ Ｐゴシック" pitchFamily="34" charset="-128"/>
              </a:rPr>
              <a:t>Подумайте о том, как особенности будут работать</a:t>
            </a:r>
            <a:r>
              <a:rPr lang="en-US" sz="2000" dirty="0">
                <a:ea typeface="ＭＳ Ｐゴシック" pitchFamily="34" charset="-128"/>
              </a:rPr>
              <a:t>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Calibri"/>
              </a:rPr>
              <a:t>Пример: Сигнализация</a:t>
            </a:r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01502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4413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84611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2033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62832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7601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943600" y="1447800"/>
            <a:ext cx="6248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2800" dirty="0">
                <a:latin typeface="Calibri"/>
                <a:ea typeface="ＭＳ Ｐゴシック" pitchFamily="34" charset="-128"/>
                <a:cs typeface="Calibri"/>
              </a:rPr>
              <a:t>Пример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latin typeface="Calibri"/>
                <a:cs typeface="Calibri"/>
              </a:rPr>
              <a:t>Апостериорная вероятность</a:t>
            </a: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ru-RU" sz="2400" dirty="0">
                <a:latin typeface="Calibri"/>
                <a:cs typeface="Calibri"/>
              </a:rPr>
              <a:t>Наиболее правдоподобное объяснение</a:t>
            </a:r>
            <a:r>
              <a:rPr lang="en-US" sz="2400" dirty="0">
                <a:latin typeface="Calibri"/>
                <a:cs typeface="Calibri"/>
              </a:rPr>
              <a:t>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ea typeface="ＭＳ Ｐゴシック" pitchFamily="34" charset="-128"/>
                <a:cs typeface="Calibri"/>
              </a:rPr>
              <a:t>Вывод (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</a:t>
            </a:r>
            <a:r>
              <a:rPr lang="ru-RU" dirty="0">
                <a:latin typeface="Calibri"/>
                <a:ea typeface="ＭＳ Ｐゴシック" pitchFamily="34" charset="-128"/>
                <a:cs typeface="Calibri"/>
              </a:rPr>
              <a:t>)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800" dirty="0">
                <a:latin typeface="Calibri"/>
                <a:ea typeface="ＭＳ Ｐゴシック" pitchFamily="34" charset="-128"/>
                <a:cs typeface="Calibri"/>
              </a:rPr>
              <a:t>Вывод: вычисление некоторой полезной величины из совместного распределения вероятностей</a:t>
            </a: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ru-RU" dirty="0">
                <a:latin typeface="Calibri"/>
                <a:cs typeface="Calibri"/>
              </a:rPr>
              <a:t>Вывод с помощью перечисления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Общий случай</a:t>
            </a:r>
            <a:r>
              <a:rPr lang="en-US" sz="20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Свидетельство</a:t>
            </a:r>
            <a:r>
              <a:rPr lang="en-US" sz="1800" dirty="0">
                <a:latin typeface="Calibri"/>
                <a:cs typeface="Calibri"/>
              </a:rPr>
              <a:t>: 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Запрос</a:t>
            </a:r>
            <a:r>
              <a:rPr lang="en-US" sz="1800" baseline="30000" dirty="0">
                <a:latin typeface="Calibri"/>
                <a:cs typeface="Calibri"/>
              </a:rPr>
              <a:t>*</a:t>
            </a:r>
            <a:r>
              <a:rPr lang="en-US" sz="18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>
                <a:latin typeface="Calibri"/>
                <a:cs typeface="Calibri"/>
              </a:rPr>
              <a:t>Скрытые </a:t>
            </a:r>
            <a:r>
              <a:rPr lang="ru-RU" sz="1800" dirty="0" err="1">
                <a:latin typeface="Calibri"/>
                <a:cs typeface="Calibri"/>
              </a:rPr>
              <a:t>перем</a:t>
            </a:r>
            <a:r>
              <a:rPr lang="ru-RU" sz="1800" dirty="0">
                <a:latin typeface="Calibri"/>
                <a:cs typeface="Calibri"/>
              </a:rPr>
              <a:t>.</a:t>
            </a:r>
            <a:r>
              <a:rPr lang="en-US" sz="18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i="1" dirty="0">
                <a:latin typeface="Calibri"/>
                <a:cs typeface="Calibri"/>
              </a:rPr>
              <a:t>Все переменные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</a:t>
            </a:r>
            <a:r>
              <a:rPr lang="ru-RU" sz="1400" i="1" dirty="0">
                <a:latin typeface="Calibri"/>
                <a:cs typeface="Calibri"/>
              </a:rPr>
              <a:t>Работает и с несколькими переменными</a:t>
            </a:r>
            <a:endParaRPr lang="en-US" sz="1400" i="1" dirty="0">
              <a:latin typeface="Calibri"/>
              <a:cs typeface="Calibri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Мы хотим</a:t>
            </a:r>
            <a:r>
              <a:rPr lang="en-US" sz="2000" dirty="0">
                <a:latin typeface="Calibri"/>
                <a:cs typeface="Calibri"/>
              </a:rPr>
              <a:t>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34362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1600" dirty="0">
                <a:latin typeface="Calibri"/>
                <a:cs typeface="Calibri"/>
              </a:rPr>
              <a:t>Шаг 1: Выберите записи, соответствующие наблюдениям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1600" dirty="0">
                <a:latin typeface="Calibri"/>
                <a:cs typeface="Calibri"/>
              </a:rPr>
              <a:t>Шаг2: Суммируйте </a:t>
            </a:r>
            <a:r>
              <a:rPr lang="en-US" sz="1600" dirty="0">
                <a:latin typeface="Calibri"/>
                <a:cs typeface="Calibri"/>
              </a:rPr>
              <a:t>H, </a:t>
            </a:r>
            <a:r>
              <a:rPr lang="ru-RU" sz="1600" dirty="0">
                <a:latin typeface="Calibri"/>
                <a:cs typeface="Calibri"/>
              </a:rPr>
              <a:t>чтобы получить соединение запроса и свидетельства.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3269032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ru-RU" sz="2000" dirty="0">
                <a:latin typeface="Calibri"/>
                <a:cs typeface="Calibri"/>
              </a:rPr>
              <a:t>Шаг</a:t>
            </a:r>
            <a:r>
              <a:rPr lang="en-US" sz="2000" dirty="0">
                <a:latin typeface="Calibri"/>
                <a:cs typeface="Calibri"/>
              </a:rPr>
              <a:t> 3: </a:t>
            </a:r>
            <a:r>
              <a:rPr lang="ru-RU" sz="2000" dirty="0">
                <a:latin typeface="Calibri"/>
                <a:cs typeface="Calibri"/>
              </a:rPr>
              <a:t>Нормализуйте</a:t>
            </a: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Calibri"/>
              </a:rPr>
              <a:t>Вывод с помощью перечисления в сети Байеса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При неограниченном времени, вывод в сети Байеса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ru-RU" sz="2400" dirty="0">
                <a:latin typeface="Calibri"/>
                <a:ea typeface="ＭＳ Ｐゴシック" pitchFamily="34" charset="-128"/>
                <a:cs typeface="Calibri"/>
              </a:rPr>
              <a:t>прост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7"/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Фактор Зоопарк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65456</TotalTime>
  <Words>2771</Words>
  <Application>Microsoft Macintosh PowerPoint</Application>
  <PresentationFormat>Широкоэкранный</PresentationFormat>
  <Paragraphs>1121</Paragraphs>
  <Slides>41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6" baseType="lpstr">
      <vt:lpstr>Arial</vt:lpstr>
      <vt:lpstr>Calibri</vt:lpstr>
      <vt:lpstr>Times New Roman</vt:lpstr>
      <vt:lpstr>Wingdings</vt:lpstr>
      <vt:lpstr>dan-berkeley-nlp-v1</vt:lpstr>
      <vt:lpstr>Презентация PowerPoint</vt:lpstr>
      <vt:lpstr>Представление сетей Байеса</vt:lpstr>
      <vt:lpstr>Пример: Сигнализация</vt:lpstr>
      <vt:lpstr>Пример: Сигнализация</vt:lpstr>
      <vt:lpstr>Пример: Сигнализация</vt:lpstr>
      <vt:lpstr>Вывод (Inference)</vt:lpstr>
      <vt:lpstr>Вывод с помощью перечисления</vt:lpstr>
      <vt:lpstr>Вывод с помощью перечисления в сети Байеса</vt:lpstr>
      <vt:lpstr>Фактор Зоопарк</vt:lpstr>
      <vt:lpstr>Фактор Зоопарк I</vt:lpstr>
      <vt:lpstr>Фактор Зоопарк II</vt:lpstr>
      <vt:lpstr>Фактор Зоопарк III</vt:lpstr>
      <vt:lpstr>Резюме: Фактор Зоопарк </vt:lpstr>
      <vt:lpstr>Вывод с помощью перечисления</vt:lpstr>
      <vt:lpstr>Пример: Пробки</vt:lpstr>
      <vt:lpstr>Вывод с помощью перечисления: Процедурная схема</vt:lpstr>
      <vt:lpstr>Операция 1: Объединение факторов</vt:lpstr>
      <vt:lpstr>Пример: Множественное объединение</vt:lpstr>
      <vt:lpstr>Пример: Множественное объединение</vt:lpstr>
      <vt:lpstr>Операция 2: Исключение</vt:lpstr>
      <vt:lpstr>Множественное исключение</vt:lpstr>
      <vt:lpstr>До сих пор: множественное соединение, множественное исключение (= вывод по перечислению)</vt:lpstr>
      <vt:lpstr>До сих пор: множественное соединение, множественное исключение (= вывод по перечислению)</vt:lpstr>
      <vt:lpstr>Вывод по перечислению vs. Исключение переменных</vt:lpstr>
      <vt:lpstr>Пробки</vt:lpstr>
      <vt:lpstr>Маргинализация раньше (= Исключение переменных)</vt:lpstr>
      <vt:lpstr>Маргинализация раньше! (она же искл. переменных)</vt:lpstr>
      <vt:lpstr>Свидетельство (наблюдение)</vt:lpstr>
      <vt:lpstr>Свидетельство II</vt:lpstr>
      <vt:lpstr>Вывод с помощью перечисления</vt:lpstr>
      <vt:lpstr>Вывод с помощью исключения</vt:lpstr>
      <vt:lpstr>Общее исключение переменной</vt:lpstr>
      <vt:lpstr>Пример</vt:lpstr>
      <vt:lpstr>Пример</vt:lpstr>
      <vt:lpstr>Пример</vt:lpstr>
      <vt:lpstr>Пример 2: P(B|a)</vt:lpstr>
      <vt:lpstr>Другой пример исключения переменных</vt:lpstr>
      <vt:lpstr>Упорядочивание исключения переменных</vt:lpstr>
      <vt:lpstr>Вычислительная и пространственная сложность</vt:lpstr>
      <vt:lpstr>Сложность наихудшего случая?</vt:lpstr>
      <vt:lpstr>“Простые” структуры: Полидеревья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Microsoft Office User</cp:lastModifiedBy>
  <cp:revision>3740</cp:revision>
  <cp:lastPrinted>2015-03-12T15:45:47Z</cp:lastPrinted>
  <dcterms:created xsi:type="dcterms:W3CDTF">2004-08-27T04:16:05Z</dcterms:created>
  <dcterms:modified xsi:type="dcterms:W3CDTF">2023-11-09T09:48:57Z</dcterms:modified>
</cp:coreProperties>
</file>